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8" d="100"/>
          <a:sy n="58" d="100"/>
        </p:scale>
        <p:origin x="1160" y="36"/>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jpeg>
</file>

<file path=ppt/media/image45.png>
</file>

<file path=ppt/media/image46.png>
</file>

<file path=ppt/media/image47.png>
</file>

<file path=ppt/media/image48.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jangoMustang/Falcon9/blob/main/Data%20Wrangling.ipynb?short_path=baec9f4"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jangoMustang/Falcon9/blob/main/EDA%20with%20Data%20Vizualization.ipynb?short_path=ca34f69"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jangoMustang/Falcon9/blob/main/EDA%20with%20SQL.ipynb?short_path=b2ceb09"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jangoMustang/Falcon9/blob/main/Folium.ipynb?short_path=27837d5"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jangoMustang/Falcon9/blob/main/Plotly.ipynb?short_path=27837d5"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jangoMustang/Falcon9/blob/main/Predictive%20Analysis.ipynb?short_path=e8e96c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8.png"/><Relationship Id="rId4" Type="http://schemas.openxmlformats.org/officeDocument/2006/relationships/image" Target="../media/image37.png"/></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47.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DjangoMustang/Falcon9/blob/main/Data%20Collection%20API.ipynb?short_path=2778005"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jangoMustang/Falcon9/blob/main/Data%20Wrangling.ipynb?short_path=baec9f4"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Siddhi </a:t>
            </a:r>
            <a:r>
              <a:rPr lang="en-US" dirty="0" err="1" smtClean="0">
                <a:solidFill>
                  <a:schemeClr val="bg2"/>
                </a:solidFill>
                <a:latin typeface="Abadi"/>
                <a:ea typeface="SF Pro" pitchFamily="2" charset="0"/>
                <a:cs typeface="SF Pro" pitchFamily="2" charset="0"/>
              </a:rPr>
              <a:t>Shrivastava</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October </a:t>
            </a:r>
            <a:r>
              <a:rPr lang="en-US" dirty="0" smtClean="0">
                <a:solidFill>
                  <a:schemeClr val="bg2"/>
                </a:solidFill>
                <a:latin typeface="Abadi" panose="020B0604020104020204" pitchFamily="34" charset="0"/>
                <a:ea typeface="SF Pro" pitchFamily="2" charset="0"/>
                <a:cs typeface="SF Pro" pitchFamily="2" charset="0"/>
              </a:rPr>
              <a:t>17</a:t>
            </a:r>
            <a:r>
              <a:rPr lang="en-US" baseline="30000" dirty="0" smtClean="0">
                <a:solidFill>
                  <a:schemeClr val="bg2"/>
                </a:solidFill>
                <a:latin typeface="Abadi" panose="020B0604020104020204" pitchFamily="34" charset="0"/>
                <a:ea typeface="SF Pro" pitchFamily="2" charset="0"/>
                <a:cs typeface="SF Pro" pitchFamily="2" charset="0"/>
              </a:rPr>
              <a:t>th</a:t>
            </a:r>
            <a:r>
              <a:rPr lang="en-US" dirty="0" smtClean="0">
                <a:solidFill>
                  <a:schemeClr val="bg2"/>
                </a:solidFill>
                <a:latin typeface="Abadi" panose="020B0604020104020204" pitchFamily="34" charset="0"/>
                <a:ea typeface="SF Pro" pitchFamily="2" charset="0"/>
                <a:cs typeface="SF Pro" pitchFamily="2" charset="0"/>
              </a:rPr>
              <a:t>, 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75054"/>
            <a:ext cx="5531637" cy="4351338"/>
          </a:xfrm>
          <a:prstGeom prst="rect">
            <a:avLst/>
          </a:prstGeom>
        </p:spPr>
        <p:txBody>
          <a:bodyPr/>
          <a:lstStyle/>
          <a:p>
            <a:r>
              <a:rPr lang="en-US" sz="2000" dirty="0" smtClean="0">
                <a:latin typeface="Abadi" panose="020B0604020104020204"/>
              </a:rPr>
              <a:t>Created </a:t>
            </a:r>
            <a:r>
              <a:rPr lang="en-US" sz="2000" dirty="0">
                <a:latin typeface="Abadi" panose="020B0604020104020204"/>
              </a:rPr>
              <a:t>a landing outcome label from Outcome </a:t>
            </a:r>
            <a:r>
              <a:rPr lang="en-US" sz="2000" dirty="0" smtClean="0">
                <a:latin typeface="Abadi" panose="020B0604020104020204"/>
              </a:rPr>
              <a:t>column.</a:t>
            </a:r>
          </a:p>
          <a:p>
            <a:r>
              <a:rPr lang="en-US" sz="2000" dirty="0" err="1">
                <a:latin typeface="Abadi" panose="020B0604020104020204"/>
              </a:rPr>
              <a:t>landing_class</a:t>
            </a:r>
            <a:r>
              <a:rPr lang="en-US" sz="2000" dirty="0">
                <a:latin typeface="Abadi" panose="020B0604020104020204"/>
              </a:rPr>
              <a:t> = 0 </a:t>
            </a:r>
            <a:r>
              <a:rPr lang="en-US" sz="2000" dirty="0" smtClean="0">
                <a:latin typeface="Abadi" panose="020B0604020104020204"/>
              </a:rPr>
              <a:t> </a:t>
            </a:r>
            <a:r>
              <a:rPr lang="en-US" sz="2000" dirty="0" err="1">
                <a:latin typeface="Abadi" panose="020B0604020104020204"/>
              </a:rPr>
              <a:t>bad_outcome</a:t>
            </a:r>
            <a:endParaRPr lang="en-US" sz="2000" dirty="0">
              <a:latin typeface="Abadi" panose="020B0604020104020204"/>
            </a:endParaRPr>
          </a:p>
          <a:p>
            <a:r>
              <a:rPr lang="en-US" sz="2000" dirty="0" err="1" smtClean="0">
                <a:latin typeface="Abadi" panose="020B0604020104020204"/>
              </a:rPr>
              <a:t>landing_class</a:t>
            </a:r>
            <a:r>
              <a:rPr lang="en-US" sz="2000" dirty="0" smtClean="0">
                <a:latin typeface="Abadi" panose="020B0604020104020204"/>
              </a:rPr>
              <a:t> </a:t>
            </a:r>
            <a:r>
              <a:rPr lang="en-US" sz="2000" dirty="0">
                <a:latin typeface="Abadi" panose="020B0604020104020204"/>
              </a:rPr>
              <a:t>= 1 otherwise</a:t>
            </a:r>
            <a:endParaRPr lang="en-US" sz="2000" dirty="0">
              <a:latin typeface="Abadi" panose="020B0604020104020204"/>
            </a:endParaRPr>
          </a:p>
          <a:p>
            <a:endParaRPr lang="en-US" sz="2000" dirty="0" smtClean="0">
              <a:latin typeface="Abadi" panose="020B0604020104020204"/>
            </a:endParaRPr>
          </a:p>
          <a:p>
            <a:r>
              <a:rPr lang="en-US" sz="2000" dirty="0" smtClean="0">
                <a:latin typeface="Abadi" panose="020B0604020104020204"/>
              </a:rPr>
              <a:t>GitHub repository link:</a:t>
            </a:r>
          </a:p>
          <a:p>
            <a:endParaRPr lang="en-US" sz="2000" dirty="0">
              <a:latin typeface="Abadi" panose="020B0604020104020204"/>
            </a:endParaRPr>
          </a:p>
          <a:p>
            <a:r>
              <a:rPr lang="en-US" sz="2000" dirty="0">
                <a:latin typeface="Abadi" panose="020B0604020104020204"/>
                <a:hlinkClick r:id="rId3"/>
              </a:rPr>
              <a:t>https://</a:t>
            </a:r>
            <a:r>
              <a:rPr lang="en-US" sz="2000" dirty="0" smtClean="0">
                <a:latin typeface="Abadi" panose="020B0604020104020204"/>
                <a:hlinkClick r:id="rId3"/>
              </a:rPr>
              <a:t>github.com/DjangoMustang/Falcon9/blob/main/Data%20Wrangling.ipynb?short_path=baec9f4</a:t>
            </a:r>
            <a:endParaRPr lang="en-US" sz="2000" dirty="0" smtClean="0">
              <a:latin typeface="Abadi" panose="020B0604020104020204"/>
            </a:endParaRPr>
          </a:p>
          <a:p>
            <a:endParaRPr lang="en-US" sz="2000" dirty="0">
              <a:latin typeface="Abadi" panose="020B0604020104020204"/>
            </a:endParaRPr>
          </a:p>
          <a:p>
            <a:endParaRPr lang="en-US" sz="2000" dirty="0">
              <a:latin typeface="Abadi" panose="020B0604020104020204"/>
            </a:endParaRPr>
          </a:p>
          <a:p>
            <a:endParaRPr lang="en-US" sz="2000" dirty="0">
              <a:latin typeface="Abadi" panose="020B0604020104020204"/>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1"/>
          <p:cNvPicPr>
            <a:picLocks noChangeAspect="1"/>
          </p:cNvPicPr>
          <p:nvPr/>
        </p:nvPicPr>
        <p:blipFill>
          <a:blip r:embed="rId4"/>
          <a:stretch>
            <a:fillRect/>
          </a:stretch>
        </p:blipFill>
        <p:spPr>
          <a:xfrm>
            <a:off x="7303355" y="1951050"/>
            <a:ext cx="2783017" cy="3211172"/>
          </a:xfrm>
          <a:prstGeom prst="rect">
            <a:avLst/>
          </a:prstGeom>
        </p:spPr>
      </p:pic>
      <p:pic>
        <p:nvPicPr>
          <p:cNvPr id="3" name="Picture 2"/>
          <p:cNvPicPr>
            <a:picLocks noChangeAspect="1"/>
          </p:cNvPicPr>
          <p:nvPr/>
        </p:nvPicPr>
        <p:blipFill>
          <a:blip r:embed="rId5"/>
          <a:stretch>
            <a:fillRect/>
          </a:stretch>
        </p:blipFill>
        <p:spPr>
          <a:xfrm>
            <a:off x="10490917" y="1984100"/>
            <a:ext cx="1186963" cy="3847029"/>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778383"/>
            <a:ext cx="10786683" cy="4351338"/>
          </a:xfrm>
          <a:prstGeom prst="rect">
            <a:avLst/>
          </a:prstGeom>
        </p:spPr>
        <p:txBody>
          <a:bodyPr lIns="91440" tIns="45720" rIns="91440" bIns="45720" anchor="t"/>
          <a:lstStyle/>
          <a:p>
            <a:r>
              <a:rPr lang="en-US" sz="2400" dirty="0" smtClean="0"/>
              <a:t>Used the </a:t>
            </a:r>
            <a:r>
              <a:rPr lang="en-US" sz="2400" dirty="0" err="1" smtClean="0"/>
              <a:t>Seaborn</a:t>
            </a:r>
            <a:r>
              <a:rPr lang="en-US" sz="2400" dirty="0" smtClean="0"/>
              <a:t> library primarily to visualize data.</a:t>
            </a:r>
          </a:p>
          <a:p>
            <a:r>
              <a:rPr lang="en-US" sz="2400" dirty="0" smtClean="0"/>
              <a:t>Use </a:t>
            </a:r>
            <a:r>
              <a:rPr lang="en-US" sz="2400" dirty="0" smtClean="0"/>
              <a:t>of </a:t>
            </a:r>
            <a:r>
              <a:rPr lang="en-US" sz="2400" dirty="0" err="1" smtClean="0"/>
              <a:t>Catplot</a:t>
            </a:r>
            <a:r>
              <a:rPr lang="en-US" sz="2400" dirty="0" smtClean="0"/>
              <a:t> to visualize the relationship between categorical and numerical variables.</a:t>
            </a:r>
          </a:p>
          <a:p>
            <a:r>
              <a:rPr lang="en-US" sz="2400" dirty="0" smtClean="0"/>
              <a:t>Use of Scatterplot to visualize the relationship among numerical variables.</a:t>
            </a:r>
          </a:p>
          <a:p>
            <a:r>
              <a:rPr lang="en-US" sz="2400" dirty="0" smtClean="0"/>
              <a:t>Use of Bar charts to visualize Success Rate by Orbit Type.</a:t>
            </a:r>
          </a:p>
          <a:p>
            <a:endParaRPr lang="en-US" sz="2400" dirty="0"/>
          </a:p>
          <a:p>
            <a:r>
              <a:rPr lang="en-US" sz="2400" dirty="0" smtClean="0"/>
              <a:t>GitHub repository link:</a:t>
            </a:r>
          </a:p>
          <a:p>
            <a:endParaRPr lang="en-US" sz="2400" dirty="0"/>
          </a:p>
          <a:p>
            <a:r>
              <a:rPr lang="en-US" sz="2400" dirty="0">
                <a:hlinkClick r:id="rId3"/>
              </a:rPr>
              <a:t>https://</a:t>
            </a:r>
            <a:r>
              <a:rPr lang="en-US" sz="2400" dirty="0" smtClean="0">
                <a:hlinkClick r:id="rId3"/>
              </a:rPr>
              <a:t>github.com/DjangoMustang/Falcon9/blob/main/EDA%20with%20Data%20Vizualization.ipynb?short_path=ca34f69</a:t>
            </a:r>
            <a:endParaRPr lang="en-US" sz="2400" dirty="0" smtClean="0"/>
          </a:p>
          <a:p>
            <a:endParaRPr lang="en-US" sz="24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15774" y="1674044"/>
            <a:ext cx="10213807" cy="5183956"/>
          </a:xfrm>
          <a:prstGeom prst="rect">
            <a:avLst/>
          </a:prstGeom>
        </p:spPr>
        <p:txBody>
          <a:bodyPr lIns="91440" tIns="45720" rIns="91440" bIns="45720" anchor="t"/>
          <a:lstStyle/>
          <a:p>
            <a:pPr>
              <a:lnSpc>
                <a:spcPct val="100000"/>
              </a:lnSpc>
              <a:spcBef>
                <a:spcPts val="1400"/>
              </a:spcBef>
            </a:pPr>
            <a:r>
              <a:rPr lang="en-US" sz="2000" dirty="0" smtClean="0">
                <a:solidFill>
                  <a:schemeClr val="accent3">
                    <a:lumMod val="25000"/>
                  </a:schemeClr>
                </a:solidFill>
                <a:latin typeface="Abadi" panose="020B0604020104020204"/>
              </a:rPr>
              <a:t>Loaded the data in the Db2 database and performed queries using </a:t>
            </a:r>
            <a:r>
              <a:rPr lang="en-US" sz="2000" dirty="0" err="1" smtClean="0">
                <a:solidFill>
                  <a:schemeClr val="accent3">
                    <a:lumMod val="25000"/>
                  </a:schemeClr>
                </a:solidFill>
                <a:latin typeface="Abadi"/>
              </a:rPr>
              <a:t>sqlalchemy</a:t>
            </a:r>
            <a:r>
              <a:rPr lang="en-US" sz="2000" dirty="0" smtClean="0">
                <a:solidFill>
                  <a:schemeClr val="accent3">
                    <a:lumMod val="25000"/>
                  </a:schemeClr>
                </a:solidFill>
                <a:latin typeface="Abadi"/>
              </a:rPr>
              <a:t>.</a:t>
            </a:r>
            <a:endParaRPr lang="en-US" sz="2000" dirty="0">
              <a:solidFill>
                <a:schemeClr val="accent3">
                  <a:lumMod val="25000"/>
                </a:schemeClr>
              </a:solidFill>
              <a:latin typeface="Abadi" panose="020B0604020104020204"/>
            </a:endParaRPr>
          </a:p>
          <a:p>
            <a:r>
              <a:rPr lang="en-US" sz="2000" dirty="0" smtClean="0">
                <a:latin typeface="Abadi" panose="020B0604020104020204"/>
              </a:rPr>
              <a:t>Total 101 records of Falcon 9 launches.</a:t>
            </a:r>
          </a:p>
          <a:p>
            <a:r>
              <a:rPr lang="en-US" sz="2000" dirty="0" smtClean="0">
                <a:latin typeface="Abadi" panose="020B0604020104020204"/>
              </a:rPr>
              <a:t>From four distinct launch sites.</a:t>
            </a:r>
          </a:p>
          <a:p>
            <a:r>
              <a:rPr lang="en-US" sz="2000" dirty="0" smtClean="0">
                <a:latin typeface="Abadi" panose="020B0604020104020204"/>
              </a:rPr>
              <a:t>Total </a:t>
            </a:r>
            <a:r>
              <a:rPr lang="en-US" sz="2000" dirty="0">
                <a:latin typeface="Abadi" panose="020B0604020104020204"/>
              </a:rPr>
              <a:t>payload mass carried by boosters launched by NASA (CRS</a:t>
            </a:r>
            <a:r>
              <a:rPr lang="en-US" sz="2000" dirty="0" smtClean="0">
                <a:latin typeface="Abadi" panose="020B0604020104020204"/>
              </a:rPr>
              <a:t>) = 45596 kg.</a:t>
            </a:r>
          </a:p>
          <a:p>
            <a:r>
              <a:rPr lang="en-US" sz="2000" dirty="0">
                <a:latin typeface="Abadi" panose="020B0604020104020204"/>
              </a:rPr>
              <a:t>A</a:t>
            </a:r>
            <a:r>
              <a:rPr lang="en-US" sz="2000" dirty="0" smtClean="0">
                <a:latin typeface="Abadi" panose="020B0604020104020204"/>
              </a:rPr>
              <a:t>verage </a:t>
            </a:r>
            <a:r>
              <a:rPr lang="en-US" sz="2000" dirty="0">
                <a:latin typeface="Abadi" panose="020B0604020104020204"/>
              </a:rPr>
              <a:t>payload mass carried by booster version F9 </a:t>
            </a:r>
            <a:r>
              <a:rPr lang="en-US" sz="2000" dirty="0" smtClean="0">
                <a:latin typeface="Abadi" panose="020B0604020104020204"/>
              </a:rPr>
              <a:t>v1.1 = 2534.67 kg.</a:t>
            </a:r>
          </a:p>
          <a:p>
            <a:r>
              <a:rPr lang="en-US" sz="2000" dirty="0" smtClean="0">
                <a:latin typeface="Abadi" panose="020B0604020104020204"/>
              </a:rPr>
              <a:t>The first successful </a:t>
            </a:r>
            <a:r>
              <a:rPr lang="en-US" sz="2000" dirty="0">
                <a:latin typeface="Abadi" panose="020B0604020104020204"/>
              </a:rPr>
              <a:t>landing outcome in </a:t>
            </a:r>
            <a:r>
              <a:rPr lang="en-US" sz="2000" dirty="0" smtClean="0">
                <a:latin typeface="Abadi" panose="020B0604020104020204"/>
              </a:rPr>
              <a:t>the ground </a:t>
            </a:r>
            <a:r>
              <a:rPr lang="en-US" sz="2000" dirty="0">
                <a:latin typeface="Abadi" panose="020B0604020104020204"/>
              </a:rPr>
              <a:t>pad was </a:t>
            </a:r>
            <a:r>
              <a:rPr lang="en-US" sz="2000" dirty="0" smtClean="0">
                <a:latin typeface="Abadi" panose="020B0604020104020204"/>
              </a:rPr>
              <a:t>achieved on 22</a:t>
            </a:r>
            <a:r>
              <a:rPr lang="en-US" sz="2000" baseline="30000" dirty="0" smtClean="0">
                <a:latin typeface="Abadi" panose="020B0604020104020204"/>
              </a:rPr>
              <a:t>nd</a:t>
            </a:r>
            <a:r>
              <a:rPr lang="en-US" sz="2000" dirty="0" smtClean="0">
                <a:latin typeface="Abadi" panose="020B0604020104020204"/>
              </a:rPr>
              <a:t> Dec 2015.</a:t>
            </a:r>
          </a:p>
          <a:p>
            <a:r>
              <a:rPr lang="en-US" sz="2000" dirty="0" smtClean="0">
                <a:latin typeface="Abadi" panose="020B0604020104020204"/>
              </a:rPr>
              <a:t>Successful outcomes  = 61 and failures = 10</a:t>
            </a:r>
          </a:p>
          <a:p>
            <a:r>
              <a:rPr lang="en-US" sz="2000" dirty="0" smtClean="0">
                <a:latin typeface="Abadi" panose="020B0604020104020204"/>
              </a:rPr>
              <a:t>Several booster versions have </a:t>
            </a:r>
            <a:r>
              <a:rPr lang="en-US" sz="2000" dirty="0">
                <a:latin typeface="Abadi" panose="020B0604020104020204"/>
              </a:rPr>
              <a:t>carried the maximum payload </a:t>
            </a:r>
            <a:r>
              <a:rPr lang="en-US" sz="2000" dirty="0" smtClean="0">
                <a:latin typeface="Abadi" panose="020B0604020104020204"/>
              </a:rPr>
              <a:t>mass of 15600 kg.</a:t>
            </a:r>
          </a:p>
          <a:p>
            <a:endParaRPr lang="en-US" sz="2000" dirty="0">
              <a:latin typeface="Abadi" panose="020B0604020104020204"/>
            </a:endParaRPr>
          </a:p>
          <a:p>
            <a:r>
              <a:rPr lang="en-US" sz="2000" dirty="0" smtClean="0">
                <a:latin typeface="Abadi" panose="020B0604020104020204"/>
              </a:rPr>
              <a:t>GitHub link:</a:t>
            </a:r>
            <a:endParaRPr lang="en-US" sz="2000" dirty="0">
              <a:latin typeface="Abadi" panose="020B0604020104020204"/>
            </a:endParaRPr>
          </a:p>
          <a:p>
            <a:r>
              <a:rPr lang="en-US" sz="2000" dirty="0">
                <a:latin typeface="Abadi" panose="020B0604020104020204"/>
                <a:hlinkClick r:id="rId3"/>
              </a:rPr>
              <a:t>https://</a:t>
            </a:r>
            <a:r>
              <a:rPr lang="en-US" sz="2000" dirty="0" smtClean="0">
                <a:latin typeface="Abadi" panose="020B0604020104020204"/>
                <a:hlinkClick r:id="rId3"/>
              </a:rPr>
              <a:t>github.com/DjangoMustang/Falcon9/blob/main/EDA%20with%20SQL.ipynb?short_path=b2ceb09</a:t>
            </a:r>
            <a:endParaRPr lang="en-US" sz="2000" dirty="0" smtClean="0">
              <a:latin typeface="Abadi" panose="020B0604020104020204"/>
            </a:endParaRPr>
          </a:p>
          <a:p>
            <a:endParaRPr lang="en-US" sz="2000" dirty="0">
              <a:latin typeface="Abadi" panose="020B0604020104020204"/>
            </a:endParaRPr>
          </a:p>
          <a:p>
            <a:endParaRPr lang="en-US" sz="2000" dirty="0">
              <a:latin typeface="Abadi" panose="020B0604020104020204"/>
            </a:endParaRPr>
          </a:p>
          <a:p>
            <a:endParaRPr lang="en-US" sz="2000" dirty="0">
              <a:latin typeface="Abadi" panose="020B0604020104020204"/>
            </a:endParaRPr>
          </a:p>
          <a:p>
            <a:r>
              <a:rPr lang="en-US" sz="2000" dirty="0" smtClean="0">
                <a:latin typeface="Abadi" panose="020B0604020104020204"/>
              </a:rPr>
              <a:t> </a:t>
            </a:r>
            <a:endParaRPr lang="en-US" sz="2000" dirty="0">
              <a:latin typeface="Abadi" panose="020B0604020104020204"/>
            </a:endParaRPr>
          </a:p>
          <a:p>
            <a:endParaRPr lang="en-US" sz="2000" dirty="0">
              <a:latin typeface="Abadi" panose="020B0604020104020204"/>
            </a:endParaRPr>
          </a:p>
          <a:p>
            <a:endParaRPr lang="en-US" sz="2000" dirty="0">
              <a:latin typeface="Abadi" panose="020B0604020104020204"/>
            </a:endParaRPr>
          </a:p>
          <a:p>
            <a:endParaRPr lang="en-US" sz="2000" dirty="0">
              <a:latin typeface="Abadi" panose="020B060402010402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400" dirty="0" smtClean="0"/>
              <a:t>Marked </a:t>
            </a:r>
            <a:r>
              <a:rPr lang="en-US" sz="2400" dirty="0"/>
              <a:t>all launch sites on a </a:t>
            </a:r>
            <a:r>
              <a:rPr lang="en-US" sz="2400" dirty="0" smtClean="0"/>
              <a:t>map using </a:t>
            </a:r>
            <a:r>
              <a:rPr lang="en-US" sz="2400" dirty="0" err="1" smtClean="0"/>
              <a:t>folium.Circle</a:t>
            </a:r>
            <a:r>
              <a:rPr lang="en-US" sz="2400" dirty="0" smtClean="0"/>
              <a:t> and </a:t>
            </a:r>
            <a:r>
              <a:rPr lang="en-US" sz="2400" dirty="0" err="1" smtClean="0"/>
              <a:t>labele</a:t>
            </a:r>
            <a:r>
              <a:rPr lang="en-US" sz="2400" dirty="0" smtClean="0"/>
              <a:t> with </a:t>
            </a:r>
            <a:r>
              <a:rPr lang="en-US" sz="2400" dirty="0" err="1" smtClean="0"/>
              <a:t>folium.marker</a:t>
            </a:r>
            <a:r>
              <a:rPr lang="en-US" sz="2400" dirty="0" smtClean="0"/>
              <a:t>.</a:t>
            </a:r>
          </a:p>
          <a:p>
            <a:pPr>
              <a:lnSpc>
                <a:spcPct val="100000"/>
              </a:lnSpc>
              <a:spcBef>
                <a:spcPts val="1400"/>
              </a:spcBef>
            </a:pPr>
            <a:r>
              <a:rPr lang="en-US" sz="2400" dirty="0" smtClean="0"/>
              <a:t>Calculated </a:t>
            </a:r>
            <a:r>
              <a:rPr lang="en-US" sz="2400" dirty="0"/>
              <a:t>the distances between a launch site to its </a:t>
            </a:r>
            <a:r>
              <a:rPr lang="en-US" sz="2400" dirty="0" smtClean="0"/>
              <a:t>proximities from city, railways, roadways, </a:t>
            </a:r>
            <a:r>
              <a:rPr lang="en-US" sz="2400" dirty="0" err="1" smtClean="0"/>
              <a:t>coatline</a:t>
            </a:r>
            <a:r>
              <a:rPr lang="en-US" sz="2400" dirty="0" smtClean="0"/>
              <a:t> and labeled them. </a:t>
            </a: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r>
              <a:rPr lang="en-US" sz="2400" dirty="0" smtClean="0">
                <a:solidFill>
                  <a:schemeClr val="accent3">
                    <a:lumMod val="25000"/>
                  </a:schemeClr>
                </a:solidFill>
                <a:latin typeface="Abadi" panose="020B0604020104020204" pitchFamily="34" charset="0"/>
              </a:rPr>
              <a:t>GitHub URL:</a:t>
            </a:r>
          </a:p>
          <a:p>
            <a:pPr>
              <a:lnSpc>
                <a:spcPct val="100000"/>
              </a:lnSpc>
              <a:spcBef>
                <a:spcPts val="1400"/>
              </a:spcBef>
            </a:pPr>
            <a:r>
              <a:rPr lang="en-US" sz="2400" dirty="0">
                <a:hlinkClick r:id="rId3"/>
              </a:rPr>
              <a:t>https://</a:t>
            </a:r>
            <a:r>
              <a:rPr lang="en-US" sz="2400" dirty="0" smtClean="0">
                <a:hlinkClick r:id="rId3"/>
              </a:rPr>
              <a:t>github.com/DjangoMustang/Falcon9/blob/main/Folium.ipynb?short_path=27837d5</a:t>
            </a:r>
            <a:endParaRPr lang="en-US" sz="2400" dirty="0" smtClean="0"/>
          </a:p>
          <a:p>
            <a:pPr>
              <a:lnSpc>
                <a:spcPct val="100000"/>
              </a:lnSpc>
              <a:spcBef>
                <a:spcPts val="1400"/>
              </a:spcBef>
            </a:pPr>
            <a:endParaRPr lang="en-US" sz="2400" dirty="0"/>
          </a:p>
          <a:p>
            <a:endParaRPr lang="en-US" sz="24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lnSpcReduction="10000"/>
          </a:bodyPr>
          <a:lstStyle/>
          <a:p>
            <a:r>
              <a:rPr lang="en-US" dirty="0" smtClean="0"/>
              <a:t>Plotted  a Pie chart to visualize the share of launches from each site and the number of successful and unsuccessful launches among those.</a:t>
            </a:r>
          </a:p>
          <a:p>
            <a:endParaRPr lang="en-US" dirty="0"/>
          </a:p>
          <a:p>
            <a:r>
              <a:rPr lang="en-US" dirty="0" smtClean="0"/>
              <a:t>Created a scatterplot to visualize the correlation between Payload and Success for all sites.</a:t>
            </a:r>
          </a:p>
          <a:p>
            <a:endParaRPr lang="en-US" dirty="0"/>
          </a:p>
          <a:p>
            <a:r>
              <a:rPr lang="en-US" dirty="0" smtClean="0"/>
              <a:t>GitHub link:</a:t>
            </a:r>
          </a:p>
          <a:p>
            <a:r>
              <a:rPr lang="en-US" dirty="0">
                <a:hlinkClick r:id="rId3"/>
              </a:rPr>
              <a:t>https://</a:t>
            </a:r>
            <a:r>
              <a:rPr lang="en-US" dirty="0" smtClean="0">
                <a:hlinkClick r:id="rId3"/>
              </a:rPr>
              <a:t>github.com/DjangoMustang/Falcon9/blob/main/Plotly.ipynb?short_path=27837d5</a:t>
            </a:r>
            <a:endParaRPr lang="en-US" dirty="0" smtClean="0"/>
          </a:p>
          <a:p>
            <a:endParaRPr lang="en-US" dirty="0" smtClean="0"/>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10515601" cy="5032375"/>
          </a:xfrm>
          <a:prstGeom prst="rect">
            <a:avLst/>
          </a:prstGeom>
        </p:spPr>
        <p:txBody>
          <a:bodyPr>
            <a:normAutofit fontScale="92500" lnSpcReduction="20000"/>
          </a:bodyPr>
          <a:lstStyle/>
          <a:p>
            <a:r>
              <a:rPr lang="en-US" dirty="0" smtClean="0">
                <a:latin typeface="Abadi" panose="020B0604020104020204"/>
              </a:rPr>
              <a:t>Standardized the data using </a:t>
            </a:r>
            <a:r>
              <a:rPr lang="en-US" dirty="0" err="1" smtClean="0">
                <a:latin typeface="Abadi" panose="020B0604020104020204"/>
              </a:rPr>
              <a:t>StandardScaler</a:t>
            </a:r>
            <a:r>
              <a:rPr lang="en-US" dirty="0" smtClean="0">
                <a:latin typeface="Abadi" panose="020B0604020104020204"/>
              </a:rPr>
              <a:t>.</a:t>
            </a:r>
          </a:p>
          <a:p>
            <a:r>
              <a:rPr lang="en-US" dirty="0" smtClean="0">
                <a:latin typeface="Abadi" panose="020B0604020104020204"/>
              </a:rPr>
              <a:t>Split the data into training and test sets.</a:t>
            </a:r>
          </a:p>
          <a:p>
            <a:r>
              <a:rPr lang="en-US" dirty="0" smtClean="0">
                <a:latin typeface="Abadi" panose="020B0604020104020204"/>
              </a:rPr>
              <a:t>Algorithms used:</a:t>
            </a:r>
          </a:p>
          <a:p>
            <a:r>
              <a:rPr lang="en-US" dirty="0" smtClean="0">
                <a:latin typeface="Abadi" panose="020B0604020104020204"/>
              </a:rPr>
              <a:t>Logistic regression</a:t>
            </a:r>
          </a:p>
          <a:p>
            <a:r>
              <a:rPr lang="en-US" dirty="0" smtClean="0">
                <a:latin typeface="Abadi" panose="020B0604020104020204"/>
              </a:rPr>
              <a:t>Support Vector Machine</a:t>
            </a:r>
          </a:p>
          <a:p>
            <a:r>
              <a:rPr lang="en-US" dirty="0" smtClean="0">
                <a:latin typeface="Abadi" panose="020B0604020104020204"/>
              </a:rPr>
              <a:t>Decision Tree Classifier</a:t>
            </a:r>
          </a:p>
          <a:p>
            <a:r>
              <a:rPr lang="en-US" dirty="0" smtClean="0">
                <a:latin typeface="Abadi" panose="020B0604020104020204"/>
              </a:rPr>
              <a:t>KNN</a:t>
            </a:r>
          </a:p>
          <a:p>
            <a:r>
              <a:rPr lang="en-US" dirty="0" smtClean="0">
                <a:latin typeface="Abadi" panose="020B0604020104020204"/>
              </a:rPr>
              <a:t>Found the best performing algorithm to be Decision Tree using </a:t>
            </a:r>
            <a:r>
              <a:rPr lang="en-US" dirty="0" err="1" smtClean="0">
                <a:latin typeface="Abadi" panose="020B0604020104020204"/>
              </a:rPr>
              <a:t>GridSearch</a:t>
            </a:r>
            <a:r>
              <a:rPr lang="en-US" dirty="0" err="1" smtClean="0">
                <a:latin typeface="Abadi" panose="020B0604020104020204"/>
              </a:rPr>
              <a:t>CV</a:t>
            </a:r>
            <a:r>
              <a:rPr lang="en-US" dirty="0" smtClean="0">
                <a:latin typeface="Abadi" panose="020B0604020104020204"/>
              </a:rPr>
              <a:t>, accuracy </a:t>
            </a:r>
            <a:r>
              <a:rPr lang="en-US" dirty="0" err="1" smtClean="0">
                <a:latin typeface="Abadi" panose="020B0604020104020204"/>
              </a:rPr>
              <a:t>socre</a:t>
            </a:r>
            <a:r>
              <a:rPr lang="en-US" dirty="0" smtClean="0">
                <a:latin typeface="Abadi" panose="020B0604020104020204"/>
              </a:rPr>
              <a:t> and confusion matrix.</a:t>
            </a:r>
          </a:p>
          <a:p>
            <a:r>
              <a:rPr lang="en-US" dirty="0" smtClean="0">
                <a:latin typeface="Abadi" panose="020B0604020104020204"/>
              </a:rPr>
              <a:t>GitHub link:</a:t>
            </a:r>
          </a:p>
          <a:p>
            <a:r>
              <a:rPr lang="en-US" dirty="0">
                <a:latin typeface="Abadi" panose="020B0604020104020204"/>
                <a:hlinkClick r:id="rId3"/>
              </a:rPr>
              <a:t>https://</a:t>
            </a:r>
            <a:r>
              <a:rPr lang="en-US" dirty="0" smtClean="0">
                <a:latin typeface="Abadi" panose="020B0604020104020204"/>
                <a:hlinkClick r:id="rId3"/>
              </a:rPr>
              <a:t>github.com/DjangoMustang/Falcon9/blob/main/Predictive%20Analysis.ipynb?short_path=e8e96cb</a:t>
            </a:r>
            <a:endParaRPr lang="en-US" dirty="0" smtClean="0">
              <a:latin typeface="Abadi" panose="020B0604020104020204"/>
            </a:endParaRPr>
          </a:p>
          <a:p>
            <a:endParaRPr lang="en-US" dirty="0">
              <a:latin typeface="Abadi" panose="020B0604020104020204"/>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p:cNvPicPr>
            <a:picLocks noChangeAspect="1"/>
          </p:cNvPicPr>
          <p:nvPr/>
        </p:nvPicPr>
        <p:blipFill>
          <a:blip r:embed="rId4"/>
          <a:stretch>
            <a:fillRect/>
          </a:stretch>
        </p:blipFill>
        <p:spPr>
          <a:xfrm>
            <a:off x="770012" y="1504851"/>
            <a:ext cx="2888004" cy="2240884"/>
          </a:xfrm>
          <a:prstGeom prst="rect">
            <a:avLst/>
          </a:prstGeom>
        </p:spPr>
      </p:pic>
      <p:pic>
        <p:nvPicPr>
          <p:cNvPr id="3" name="Picture 2"/>
          <p:cNvPicPr>
            <a:picLocks noChangeAspect="1"/>
          </p:cNvPicPr>
          <p:nvPr/>
        </p:nvPicPr>
        <p:blipFill>
          <a:blip r:embed="rId5"/>
          <a:stretch>
            <a:fillRect/>
          </a:stretch>
        </p:blipFill>
        <p:spPr>
          <a:xfrm>
            <a:off x="4179617" y="1503256"/>
            <a:ext cx="4204649" cy="2242479"/>
          </a:xfrm>
          <a:prstGeom prst="rect">
            <a:avLst/>
          </a:prstGeom>
        </p:spPr>
      </p:pic>
      <p:pic>
        <p:nvPicPr>
          <p:cNvPr id="5" name="Picture 4"/>
          <p:cNvPicPr>
            <a:picLocks noChangeAspect="1"/>
          </p:cNvPicPr>
          <p:nvPr/>
        </p:nvPicPr>
        <p:blipFill>
          <a:blip r:embed="rId6"/>
          <a:stretch>
            <a:fillRect/>
          </a:stretch>
        </p:blipFill>
        <p:spPr>
          <a:xfrm>
            <a:off x="8714772" y="1503255"/>
            <a:ext cx="3176067" cy="2242479"/>
          </a:xfrm>
          <a:prstGeom prst="rect">
            <a:avLst/>
          </a:prstGeom>
        </p:spPr>
      </p:pic>
      <p:pic>
        <p:nvPicPr>
          <p:cNvPr id="6" name="Picture 5"/>
          <p:cNvPicPr>
            <a:picLocks noChangeAspect="1"/>
          </p:cNvPicPr>
          <p:nvPr/>
        </p:nvPicPr>
        <p:blipFill>
          <a:blip r:embed="rId7"/>
          <a:stretch>
            <a:fillRect/>
          </a:stretch>
        </p:blipFill>
        <p:spPr>
          <a:xfrm>
            <a:off x="770011" y="4257702"/>
            <a:ext cx="5229482" cy="2124734"/>
          </a:xfrm>
          <a:prstGeom prst="rect">
            <a:avLst/>
          </a:prstGeom>
        </p:spPr>
      </p:pic>
      <p:pic>
        <p:nvPicPr>
          <p:cNvPr id="9" name="Picture 8"/>
          <p:cNvPicPr>
            <a:picLocks noChangeAspect="1"/>
          </p:cNvPicPr>
          <p:nvPr/>
        </p:nvPicPr>
        <p:blipFill>
          <a:blip r:embed="rId8"/>
          <a:stretch>
            <a:fillRect/>
          </a:stretch>
        </p:blipFill>
        <p:spPr>
          <a:xfrm>
            <a:off x="8869596" y="4077027"/>
            <a:ext cx="2866417" cy="2486083"/>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588383" y="1858919"/>
            <a:ext cx="10869589" cy="2161251"/>
          </a:xfrm>
          <a:prstGeom prst="rect">
            <a:avLst/>
          </a:prstGeom>
        </p:spPr>
      </p:pic>
      <p:sp>
        <p:nvSpPr>
          <p:cNvPr id="6" name="Rectangle 1"/>
          <p:cNvSpPr>
            <a:spLocks noGrp="1" noChangeArrowheads="1"/>
          </p:cNvSpPr>
          <p:nvPr>
            <p:ph type="body" sz="half" idx="4294967295"/>
          </p:nvPr>
        </p:nvSpPr>
        <p:spPr bwMode="auto">
          <a:xfrm>
            <a:off x="885839" y="4693041"/>
            <a:ext cx="976747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ct val="100000"/>
              </a:lnSpc>
            </a:pPr>
            <a:r>
              <a:rPr lang="en-US" altLang="en-US" sz="2400" dirty="0">
                <a:latin typeface="-apple-system"/>
              </a:rPr>
              <a:t>D</a:t>
            </a:r>
            <a:r>
              <a:rPr kumimoji="0" lang="en-US" altLang="en-US" sz="2400" b="0" i="0" u="none" strike="noStrike" cap="none" normalizeH="0" baseline="0" dirty="0" smtClean="0">
                <a:ln>
                  <a:noFill/>
                </a:ln>
                <a:solidFill>
                  <a:schemeClr val="tx1"/>
                </a:solidFill>
                <a:effectLst/>
                <a:latin typeface="-apple-system"/>
              </a:rPr>
              <a:t>ifferent launch sites have different success rates. </a:t>
            </a:r>
            <a:r>
              <a:rPr kumimoji="0" lang="en-US" altLang="en-US" sz="2400" b="0" i="0" u="none" strike="noStrike" cap="none" normalizeH="0" baseline="0" dirty="0" smtClean="0">
                <a:ln>
                  <a:noFill/>
                </a:ln>
                <a:solidFill>
                  <a:schemeClr val="tx1"/>
                </a:solidFill>
                <a:effectLst/>
                <a:latin typeface="var(--jp-code-font-family)"/>
              </a:rPr>
              <a:t>CCAFS LC-40</a:t>
            </a:r>
            <a:r>
              <a:rPr kumimoji="0" lang="en-US" altLang="en-US" sz="2400" b="0" i="0" u="none" strike="noStrike" cap="none" normalizeH="0" baseline="0" dirty="0" smtClean="0">
                <a:ln>
                  <a:noFill/>
                </a:ln>
                <a:solidFill>
                  <a:schemeClr val="tx1"/>
                </a:solidFill>
                <a:effectLst/>
                <a:latin typeface="-apple-system"/>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pple-system"/>
              </a:rPr>
              <a:t>has a success rate of 60 %, while </a:t>
            </a:r>
            <a:r>
              <a:rPr kumimoji="0" lang="en-US" altLang="en-US" sz="2400" b="0" i="0" u="none" strike="noStrike" cap="none" normalizeH="0" baseline="0" dirty="0" smtClean="0">
                <a:ln>
                  <a:noFill/>
                </a:ln>
                <a:solidFill>
                  <a:schemeClr val="tx1"/>
                </a:solidFill>
                <a:effectLst/>
                <a:latin typeface="var(--jp-code-font-family)"/>
              </a:rPr>
              <a:t>KSC LC-39A</a:t>
            </a:r>
            <a:r>
              <a:rPr kumimoji="0" lang="en-US" altLang="en-US" sz="2400" b="0" i="0" u="none" strike="noStrike" cap="none" normalizeH="0" baseline="0" dirty="0" smtClean="0">
                <a:ln>
                  <a:noFill/>
                </a:ln>
                <a:solidFill>
                  <a:schemeClr val="tx1"/>
                </a:solidFill>
                <a:effectLst/>
                <a:latin typeface="-apple-system"/>
              </a:rPr>
              <a:t> and </a:t>
            </a:r>
            <a:r>
              <a:rPr kumimoji="0" lang="en-US" altLang="en-US" sz="2400" b="0" i="0" u="none" strike="noStrike" cap="none" normalizeH="0" baseline="0" dirty="0" smtClean="0">
                <a:ln>
                  <a:noFill/>
                </a:ln>
                <a:solidFill>
                  <a:schemeClr val="tx1"/>
                </a:solidFill>
                <a:effectLst/>
                <a:latin typeface="var(--jp-code-font-family)"/>
              </a:rPr>
              <a:t>VAFB SLC 4E</a:t>
            </a:r>
            <a:r>
              <a:rPr kumimoji="0" lang="en-US" altLang="en-US" sz="2400" b="0" i="0" u="none" strike="noStrike" cap="none" normalizeH="0" baseline="0" dirty="0" smtClean="0">
                <a:ln>
                  <a:noFill/>
                </a:ln>
                <a:solidFill>
                  <a:schemeClr val="tx1"/>
                </a:solidFill>
                <a:effectLst/>
                <a:latin typeface="-apple-system"/>
              </a:rPr>
              <a:t> has a success rate of 77%.</a:t>
            </a:r>
            <a:r>
              <a:rPr kumimoji="0" lang="en-US" altLang="en-US" sz="24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46281" y="3016500"/>
            <a:ext cx="4715959" cy="2800407"/>
          </a:xfrm>
          <a:prstGeom prst="rect">
            <a:avLst/>
          </a:prstGeom>
        </p:spPr>
        <p:txBody>
          <a:bodyPr>
            <a:noAutofit/>
          </a:bodyPr>
          <a:lstStyle/>
          <a:p>
            <a:pPr>
              <a:lnSpc>
                <a:spcPct val="100000"/>
              </a:lnSpc>
              <a:spcBef>
                <a:spcPts val="1400"/>
              </a:spcBef>
            </a:pPr>
            <a:r>
              <a:rPr lang="en-US" sz="2400" dirty="0">
                <a:latin typeface="Abadi" panose="020B0604020104020204"/>
              </a:rPr>
              <a:t> </a:t>
            </a:r>
            <a:r>
              <a:rPr lang="en-US" sz="2400" dirty="0" smtClean="0">
                <a:latin typeface="Abadi" panose="020B0604020104020204"/>
              </a:rPr>
              <a:t>In VAFB-SLC launch site </a:t>
            </a:r>
            <a:r>
              <a:rPr lang="en-US" sz="2400" dirty="0">
                <a:latin typeface="Abadi" panose="020B0604020104020204"/>
              </a:rPr>
              <a:t>there are no rockets launched for </a:t>
            </a:r>
            <a:r>
              <a:rPr lang="en-US" sz="2400" dirty="0" smtClean="0">
                <a:latin typeface="Abadi" panose="020B0604020104020204"/>
              </a:rPr>
              <a:t>heavy payload </a:t>
            </a:r>
            <a:r>
              <a:rPr lang="en-US" sz="2400" dirty="0">
                <a:latin typeface="Abadi" panose="020B0604020104020204"/>
              </a:rPr>
              <a:t>mass(greater than </a:t>
            </a:r>
            <a:r>
              <a:rPr lang="en-US" sz="2400" dirty="0" smtClean="0">
                <a:latin typeface="Abadi" panose="020B0604020104020204"/>
              </a:rPr>
              <a:t>10000.</a:t>
            </a:r>
            <a:endParaRPr lang="en-US" sz="2400" dirty="0">
              <a:solidFill>
                <a:schemeClr val="accent3">
                  <a:lumMod val="25000"/>
                </a:schemeClr>
              </a:solidFill>
              <a:latin typeface="Abadi" panose="020B0604020104020204"/>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a:blip r:embed="rId3"/>
          <a:stretch>
            <a:fillRect/>
          </a:stretch>
        </p:blipFill>
        <p:spPr>
          <a:xfrm>
            <a:off x="6345716" y="1533094"/>
            <a:ext cx="5266493" cy="449247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28489" y="2877940"/>
            <a:ext cx="3449448" cy="1778241"/>
          </a:xfrm>
          <a:prstGeom prst="rect">
            <a:avLst/>
          </a:prstGeom>
        </p:spPr>
        <p:txBody>
          <a:bodyPr>
            <a:normAutofit/>
          </a:bodyPr>
          <a:lstStyle/>
          <a:p>
            <a:pPr>
              <a:lnSpc>
                <a:spcPct val="100000"/>
              </a:lnSpc>
              <a:spcBef>
                <a:spcPts val="1400"/>
              </a:spcBef>
            </a:pPr>
            <a:r>
              <a:rPr lang="en-CA" sz="2200" dirty="0" smtClean="0">
                <a:solidFill>
                  <a:schemeClr val="accent3">
                    <a:lumMod val="25000"/>
                  </a:schemeClr>
                </a:solidFill>
                <a:latin typeface="Abadi" panose="020B0604020104020204" pitchFamily="34" charset="0"/>
              </a:rPr>
              <a:t>100% success in ES-L1,</a:t>
            </a:r>
          </a:p>
          <a:p>
            <a:pPr marL="0" indent="0">
              <a:lnSpc>
                <a:spcPct val="100000"/>
              </a:lnSpc>
              <a:spcBef>
                <a:spcPts val="1400"/>
              </a:spcBef>
              <a:buNone/>
            </a:pPr>
            <a:r>
              <a:rPr lang="en-CA" sz="2200" dirty="0" smtClean="0">
                <a:solidFill>
                  <a:schemeClr val="accent3">
                    <a:lumMod val="25000"/>
                  </a:schemeClr>
                </a:solidFill>
                <a:latin typeface="Abadi" panose="020B0604020104020204" pitchFamily="34" charset="0"/>
              </a:rPr>
              <a:t>GEO, SSO, and HEO.</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4300593" y="1798460"/>
            <a:ext cx="7556888" cy="393720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93741" y="1767544"/>
            <a:ext cx="2865555" cy="3811588"/>
          </a:xfrm>
          <a:prstGeom prst="rect">
            <a:avLst/>
          </a:prstGeom>
        </p:spPr>
        <p:txBody>
          <a:bodyPr>
            <a:normAutofit/>
          </a:bodyPr>
          <a:lstStyle/>
          <a:p>
            <a:pPr>
              <a:lnSpc>
                <a:spcPct val="100000"/>
              </a:lnSpc>
              <a:spcBef>
                <a:spcPts val="1400"/>
              </a:spcBef>
            </a:pPr>
            <a:r>
              <a:rPr lang="en-US" sz="2000" dirty="0">
                <a:latin typeface="Abadi" panose="020B0604020104020204"/>
              </a:rPr>
              <a:t>LEO orbit the Success appears related to the number of flights; on the other hand, there seems to be no relationship between flight number when in GTO orbit.</a:t>
            </a:r>
            <a:endParaRPr lang="en-US" sz="2000" dirty="0">
              <a:solidFill>
                <a:schemeClr val="accent3">
                  <a:lumMod val="25000"/>
                </a:schemeClr>
              </a:solidFill>
              <a:latin typeface="Abadi" panose="020B0604020104020204"/>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4096322" y="1591210"/>
            <a:ext cx="7550538" cy="393085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123502"/>
            <a:ext cx="3085893" cy="3811588"/>
          </a:xfrm>
          <a:prstGeom prst="rect">
            <a:avLst/>
          </a:prstGeom>
        </p:spPr>
        <p:txBody>
          <a:bodyPr>
            <a:noAutofit/>
          </a:bodyPr>
          <a:lstStyle/>
          <a:p>
            <a:r>
              <a:rPr lang="en-US" sz="2000" dirty="0">
                <a:latin typeface="Abadi" panose="020B0604020104020204"/>
              </a:rPr>
              <a:t>With heavy payloads the successful landing or positive landing rate are more for </a:t>
            </a:r>
            <a:r>
              <a:rPr lang="en-US" sz="2000" dirty="0" err="1">
                <a:latin typeface="Abadi" panose="020B0604020104020204"/>
              </a:rPr>
              <a:t>Polar,LEO</a:t>
            </a:r>
            <a:r>
              <a:rPr lang="en-US" sz="2000" dirty="0">
                <a:latin typeface="Abadi" panose="020B0604020104020204"/>
              </a:rPr>
              <a:t> and ISS.</a:t>
            </a:r>
          </a:p>
          <a:p>
            <a:r>
              <a:rPr lang="en-US" sz="2000" dirty="0">
                <a:latin typeface="Abadi" panose="020B0604020104020204"/>
              </a:rPr>
              <a:t>However for GTO we cannot distinguish this well as both positive landing rate and negative landing(unsuccessful mission) are both there here.</a:t>
            </a:r>
          </a:p>
          <a:p>
            <a:pPr>
              <a:lnSpc>
                <a:spcPct val="100000"/>
              </a:lnSpc>
              <a:spcBef>
                <a:spcPts val="1400"/>
              </a:spcBef>
            </a:pPr>
            <a:endParaRPr lang="en-US" sz="2000" dirty="0">
              <a:solidFill>
                <a:schemeClr val="accent3">
                  <a:lumMod val="25000"/>
                </a:schemeClr>
              </a:solidFill>
              <a:latin typeface="Abadi" panose="020B0604020104020204"/>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4105078" y="1978837"/>
            <a:ext cx="7639443" cy="3956253"/>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66915" y="1695183"/>
            <a:ext cx="3932238" cy="3811588"/>
          </a:xfrm>
          <a:prstGeom prst="rect">
            <a:avLst/>
          </a:prstGeom>
        </p:spPr>
        <p:txBody>
          <a:bodyPr>
            <a:normAutofit/>
          </a:bodyPr>
          <a:lstStyle/>
          <a:p>
            <a:pPr>
              <a:lnSpc>
                <a:spcPct val="100000"/>
              </a:lnSpc>
              <a:spcBef>
                <a:spcPts val="1400"/>
              </a:spcBef>
            </a:pPr>
            <a:r>
              <a:rPr lang="en-CA" sz="2200" dirty="0" smtClean="0">
                <a:solidFill>
                  <a:schemeClr val="accent3">
                    <a:lumMod val="25000"/>
                  </a:schemeClr>
                </a:solidFill>
                <a:latin typeface="Abadi" panose="020B0604020104020204" pitchFamily="34" charset="0"/>
              </a:rPr>
              <a:t>The </a:t>
            </a:r>
            <a:r>
              <a:rPr lang="en-US" dirty="0" smtClean="0"/>
              <a:t>success </a:t>
            </a:r>
            <a:r>
              <a:rPr lang="en-US" dirty="0"/>
              <a:t>rate since 2013 kept increasing till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stretch>
            <a:fillRect/>
          </a:stretch>
        </p:blipFill>
        <p:spPr>
          <a:xfrm>
            <a:off x="4599153" y="1510759"/>
            <a:ext cx="7112202" cy="4370586"/>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p:cNvPicPr>
            <a:picLocks noChangeAspect="1"/>
          </p:cNvPicPr>
          <p:nvPr/>
        </p:nvPicPr>
        <p:blipFill>
          <a:blip r:embed="rId3"/>
          <a:stretch>
            <a:fillRect/>
          </a:stretch>
        </p:blipFill>
        <p:spPr>
          <a:xfrm>
            <a:off x="2178856" y="1772154"/>
            <a:ext cx="6777857" cy="440262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a:blip r:embed="rId3"/>
          <a:stretch>
            <a:fillRect/>
          </a:stretch>
        </p:blipFill>
        <p:spPr>
          <a:xfrm>
            <a:off x="1167964" y="1577879"/>
            <a:ext cx="10100768" cy="444769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p:cNvPicPr>
            <a:picLocks noChangeAspect="1"/>
          </p:cNvPicPr>
          <p:nvPr/>
        </p:nvPicPr>
        <p:blipFill>
          <a:blip r:embed="rId3"/>
          <a:stretch>
            <a:fillRect/>
          </a:stretch>
        </p:blipFill>
        <p:spPr>
          <a:xfrm>
            <a:off x="1891910" y="1716901"/>
            <a:ext cx="8408179" cy="421017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p:cNvPicPr>
            <a:picLocks noChangeAspect="1"/>
          </p:cNvPicPr>
          <p:nvPr/>
        </p:nvPicPr>
        <p:blipFill>
          <a:blip r:embed="rId3"/>
          <a:stretch>
            <a:fillRect/>
          </a:stretch>
        </p:blipFill>
        <p:spPr>
          <a:xfrm>
            <a:off x="2233844" y="1882839"/>
            <a:ext cx="7002629" cy="380177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p:cNvPicPr>
            <a:picLocks noChangeAspect="1"/>
          </p:cNvPicPr>
          <p:nvPr/>
        </p:nvPicPr>
        <p:blipFill>
          <a:blip r:embed="rId3"/>
          <a:stretch>
            <a:fillRect/>
          </a:stretch>
        </p:blipFill>
        <p:spPr>
          <a:xfrm>
            <a:off x="2118275" y="1882792"/>
            <a:ext cx="7819071" cy="4035296"/>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p:cNvPicPr>
            <a:picLocks noChangeAspect="1"/>
          </p:cNvPicPr>
          <p:nvPr/>
        </p:nvPicPr>
        <p:blipFill>
          <a:blip r:embed="rId3"/>
          <a:stretch>
            <a:fillRect/>
          </a:stretch>
        </p:blipFill>
        <p:spPr>
          <a:xfrm>
            <a:off x="9560686" y="1539247"/>
            <a:ext cx="2392616" cy="5086591"/>
          </a:xfrm>
          <a:prstGeom prst="rect">
            <a:avLst/>
          </a:prstGeom>
        </p:spPr>
      </p:pic>
      <p:pic>
        <p:nvPicPr>
          <p:cNvPr id="3" name="Picture 2"/>
          <p:cNvPicPr>
            <a:picLocks noChangeAspect="1"/>
          </p:cNvPicPr>
          <p:nvPr/>
        </p:nvPicPr>
        <p:blipFill>
          <a:blip r:embed="rId4"/>
          <a:stretch>
            <a:fillRect/>
          </a:stretch>
        </p:blipFill>
        <p:spPr>
          <a:xfrm>
            <a:off x="691871" y="1822462"/>
            <a:ext cx="8403095" cy="157002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01935"/>
            <a:ext cx="10586774" cy="3947182"/>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000" dirty="0" err="1">
                <a:solidFill>
                  <a:schemeClr val="tx1"/>
                </a:solidFill>
                <a:latin typeface="Abadi" panose="020B0604020104020204"/>
              </a:rPr>
              <a:t>SpaceX</a:t>
            </a:r>
            <a:r>
              <a:rPr lang="en-US" sz="2000" dirty="0">
                <a:solidFill>
                  <a:schemeClr val="tx1"/>
                </a:solidFill>
                <a:latin typeface="Abadi" panose="020B0604020104020204"/>
              </a:rPr>
              <a:t> advertises Falcon 9 rocket launches on its website, with a cost of 62 million dollars; other providers cost upward of 165 million dollars each, much of the savings is because </a:t>
            </a:r>
            <a:r>
              <a:rPr lang="en-US" sz="2000" dirty="0" err="1">
                <a:solidFill>
                  <a:schemeClr val="tx1"/>
                </a:solidFill>
                <a:latin typeface="Abadi" panose="020B0604020104020204"/>
              </a:rPr>
              <a:t>SpaceX</a:t>
            </a:r>
            <a:r>
              <a:rPr lang="en-US" sz="2000" dirty="0">
                <a:solidFill>
                  <a:schemeClr val="tx1"/>
                </a:solidFill>
                <a:latin typeface="Abadi" panose="020B0604020104020204"/>
              </a:rPr>
              <a:t> can reuse the first stage</a:t>
            </a:r>
            <a:r>
              <a:rPr lang="en-US" sz="2000" dirty="0" smtClean="0">
                <a:solidFill>
                  <a:schemeClr val="tx1"/>
                </a:solidFill>
                <a:latin typeface="Abadi" panose="020B0604020104020204"/>
              </a:rPr>
              <a:t>.</a:t>
            </a:r>
            <a:endParaRPr lang="en-US" sz="2000" dirty="0">
              <a:solidFill>
                <a:schemeClr val="tx1"/>
              </a:solidFill>
              <a:latin typeface="Abadi" panose="020B0604020104020204"/>
            </a:endParaRPr>
          </a:p>
          <a:p>
            <a:pPr marL="0" indent="0">
              <a:lnSpc>
                <a:spcPct val="100000"/>
              </a:lnSpc>
              <a:spcBef>
                <a:spcPts val="1400"/>
              </a:spcBef>
              <a:buNone/>
            </a:pPr>
            <a:r>
              <a:rPr lang="en-US" sz="2000" dirty="0">
                <a:solidFill>
                  <a:schemeClr val="tx1"/>
                </a:solidFill>
                <a:latin typeface="Abadi" panose="020B0604020104020204"/>
              </a:rPr>
              <a:t>This information can be used </a:t>
            </a:r>
            <a:r>
              <a:rPr lang="en-US" sz="2000" dirty="0" smtClean="0">
                <a:solidFill>
                  <a:schemeClr val="tx1"/>
                </a:solidFill>
                <a:latin typeface="Abadi" panose="020B0604020104020204"/>
              </a:rPr>
              <a:t>by company Space Y to </a:t>
            </a:r>
            <a:r>
              <a:rPr lang="en-US" sz="2000" dirty="0">
                <a:solidFill>
                  <a:schemeClr val="tx1"/>
                </a:solidFill>
                <a:latin typeface="Abadi" panose="020B0604020104020204"/>
              </a:rPr>
              <a:t>bid </a:t>
            </a:r>
            <a:r>
              <a:rPr lang="en-US" sz="2000" dirty="0" smtClean="0">
                <a:solidFill>
                  <a:schemeClr val="tx1"/>
                </a:solidFill>
                <a:latin typeface="Abadi" panose="020B0604020104020204"/>
              </a:rPr>
              <a:t>against </a:t>
            </a:r>
            <a:r>
              <a:rPr lang="en-US" sz="2000" dirty="0" err="1" smtClean="0">
                <a:solidFill>
                  <a:schemeClr val="tx1"/>
                </a:solidFill>
                <a:latin typeface="Abadi" panose="020B0604020104020204"/>
              </a:rPr>
              <a:t>SpaceX</a:t>
            </a:r>
            <a:r>
              <a:rPr lang="en-US" sz="2000" dirty="0" smtClean="0">
                <a:solidFill>
                  <a:schemeClr val="tx1"/>
                </a:solidFill>
                <a:latin typeface="Abadi" panose="020B0604020104020204"/>
              </a:rPr>
              <a:t> </a:t>
            </a:r>
            <a:r>
              <a:rPr lang="en-US" sz="2000" dirty="0">
                <a:solidFill>
                  <a:schemeClr val="tx1"/>
                </a:solidFill>
                <a:latin typeface="Abadi" panose="020B0604020104020204"/>
              </a:rPr>
              <a:t>for a rocket launch. </a:t>
            </a:r>
            <a:endParaRPr lang="en-US" sz="2000" dirty="0" smtClean="0">
              <a:solidFill>
                <a:schemeClr val="tx1"/>
              </a:solidFill>
              <a:latin typeface="Abadi" panose="020B0604020104020204"/>
            </a:endParaRPr>
          </a:p>
          <a:p>
            <a:pPr marL="0" indent="0">
              <a:lnSpc>
                <a:spcPct val="100000"/>
              </a:lnSpc>
              <a:spcBef>
                <a:spcPts val="1400"/>
              </a:spcBef>
              <a:buNone/>
            </a:pPr>
            <a:r>
              <a:rPr lang="en-US" sz="2000" dirty="0" smtClean="0">
                <a:solidFill>
                  <a:schemeClr val="tx1"/>
                </a:solidFill>
                <a:latin typeface="Abadi" panose="020B0604020104020204"/>
              </a:rPr>
              <a:t>In </a:t>
            </a:r>
            <a:r>
              <a:rPr lang="en-US" sz="2000" dirty="0">
                <a:solidFill>
                  <a:schemeClr val="tx1"/>
                </a:solidFill>
                <a:latin typeface="Abadi" panose="020B0604020104020204"/>
              </a:rPr>
              <a:t>this </a:t>
            </a:r>
            <a:r>
              <a:rPr lang="en-US" sz="2000" dirty="0" smtClean="0">
                <a:solidFill>
                  <a:schemeClr val="tx1"/>
                </a:solidFill>
                <a:latin typeface="Abadi" panose="020B0604020104020204"/>
              </a:rPr>
              <a:t>project, I created </a:t>
            </a:r>
            <a:r>
              <a:rPr lang="en-US" sz="2000" dirty="0">
                <a:solidFill>
                  <a:schemeClr val="tx1"/>
                </a:solidFill>
                <a:latin typeface="Abadi" panose="020B0604020104020204"/>
              </a:rPr>
              <a:t>a machine learning pipeline to predict if the first stage will land </a:t>
            </a:r>
            <a:r>
              <a:rPr lang="en-US" sz="2000" dirty="0" smtClean="0">
                <a:solidFill>
                  <a:schemeClr val="tx1"/>
                </a:solidFill>
                <a:latin typeface="Abadi" panose="020B0604020104020204"/>
              </a:rPr>
              <a:t>by extracting </a:t>
            </a:r>
            <a:r>
              <a:rPr lang="en-US" sz="2000" dirty="0" err="1" smtClean="0">
                <a:solidFill>
                  <a:schemeClr val="tx1"/>
                </a:solidFill>
                <a:latin typeface="Abadi" panose="020B0604020104020204"/>
              </a:rPr>
              <a:t>SpaceX</a:t>
            </a:r>
            <a:r>
              <a:rPr lang="en-US" sz="2000" dirty="0" smtClean="0">
                <a:solidFill>
                  <a:schemeClr val="tx1"/>
                </a:solidFill>
                <a:latin typeface="Abadi" panose="020B0604020104020204"/>
              </a:rPr>
              <a:t> launch details over the years.</a:t>
            </a:r>
          </a:p>
          <a:p>
            <a:pPr marL="0" indent="0">
              <a:lnSpc>
                <a:spcPct val="100000"/>
              </a:lnSpc>
              <a:spcBef>
                <a:spcPts val="1400"/>
              </a:spcBef>
              <a:buNone/>
            </a:pPr>
            <a:endParaRPr lang="en-US" sz="2000" dirty="0" smtClean="0">
              <a:solidFill>
                <a:schemeClr val="tx1"/>
              </a:solidFill>
              <a:latin typeface="Abadi" panose="020B0604020104020204"/>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a:blip r:embed="rId3"/>
          <a:stretch>
            <a:fillRect/>
          </a:stretch>
        </p:blipFill>
        <p:spPr>
          <a:xfrm>
            <a:off x="1391245" y="1899629"/>
            <a:ext cx="9409510" cy="388422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p:cNvPicPr>
            <a:picLocks noChangeAspect="1"/>
          </p:cNvPicPr>
          <p:nvPr/>
        </p:nvPicPr>
        <p:blipFill>
          <a:blip r:embed="rId3"/>
          <a:stretch>
            <a:fillRect/>
          </a:stretch>
        </p:blipFill>
        <p:spPr>
          <a:xfrm>
            <a:off x="864145" y="1834922"/>
            <a:ext cx="8297463" cy="2098100"/>
          </a:xfrm>
          <a:prstGeom prst="rect">
            <a:avLst/>
          </a:prstGeom>
        </p:spPr>
      </p:pic>
      <p:pic>
        <p:nvPicPr>
          <p:cNvPr id="6" name="Picture 5"/>
          <p:cNvPicPr>
            <a:picLocks noChangeAspect="1"/>
          </p:cNvPicPr>
          <p:nvPr/>
        </p:nvPicPr>
        <p:blipFill>
          <a:blip r:embed="rId4"/>
          <a:stretch>
            <a:fillRect/>
          </a:stretch>
        </p:blipFill>
        <p:spPr>
          <a:xfrm>
            <a:off x="9320575" y="1685581"/>
            <a:ext cx="2350423" cy="4919031"/>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p:cNvPicPr>
            <a:picLocks noChangeAspect="1"/>
          </p:cNvPicPr>
          <p:nvPr/>
        </p:nvPicPr>
        <p:blipFill>
          <a:blip r:embed="rId3"/>
          <a:stretch>
            <a:fillRect/>
          </a:stretch>
        </p:blipFill>
        <p:spPr>
          <a:xfrm>
            <a:off x="2303119" y="1475846"/>
            <a:ext cx="6862913" cy="482812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p:cNvPicPr>
            <a:picLocks noChangeAspect="1"/>
          </p:cNvPicPr>
          <p:nvPr/>
        </p:nvPicPr>
        <p:blipFill>
          <a:blip r:embed="rId3"/>
          <a:stretch>
            <a:fillRect/>
          </a:stretch>
        </p:blipFill>
        <p:spPr>
          <a:xfrm>
            <a:off x="2831642" y="1486425"/>
            <a:ext cx="6730999" cy="5152362"/>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All Launch Sites</a:t>
            </a:r>
            <a:endParaRPr lang="en-US" dirty="0">
              <a:solidFill>
                <a:srgbClr val="0B49CB"/>
              </a:solidFill>
              <a:latin typeface="Abadi"/>
            </a:endParaRPr>
          </a:p>
        </p:txBody>
      </p:sp>
      <p:pic>
        <p:nvPicPr>
          <p:cNvPr id="4" name="Picture 3"/>
          <p:cNvPicPr>
            <a:picLocks noChangeAspect="1"/>
          </p:cNvPicPr>
          <p:nvPr/>
        </p:nvPicPr>
        <p:blipFill>
          <a:blip r:embed="rId3"/>
          <a:stretch>
            <a:fillRect/>
          </a:stretch>
        </p:blipFill>
        <p:spPr>
          <a:xfrm>
            <a:off x="5136428" y="2044949"/>
            <a:ext cx="6541452" cy="3612444"/>
          </a:xfrm>
          <a:prstGeom prst="rect">
            <a:avLst/>
          </a:prstGeom>
        </p:spPr>
      </p:pic>
      <p:sp>
        <p:nvSpPr>
          <p:cNvPr id="6" name="TextBox 5"/>
          <p:cNvSpPr txBox="1"/>
          <p:nvPr/>
        </p:nvSpPr>
        <p:spPr>
          <a:xfrm flipH="1">
            <a:off x="833309" y="2098004"/>
            <a:ext cx="2344941" cy="830997"/>
          </a:xfrm>
          <a:prstGeom prst="rect">
            <a:avLst/>
          </a:prstGeom>
          <a:noFill/>
        </p:spPr>
        <p:txBody>
          <a:bodyPr wrap="square" rtlCol="0">
            <a:spAutoFit/>
          </a:bodyPr>
          <a:lstStyle/>
          <a:p>
            <a:r>
              <a:rPr lang="en-IN" sz="2400" dirty="0" smtClean="0">
                <a:latin typeface="Abadi" panose="020B0604020104020204"/>
              </a:rPr>
              <a:t>Location of the launch sites:</a:t>
            </a:r>
            <a:endParaRPr lang="en-IN" sz="2400" dirty="0">
              <a:latin typeface="Abadi" panose="020B0604020104020204"/>
            </a:endParaRPr>
          </a:p>
        </p:txBody>
      </p:sp>
      <p:pic>
        <p:nvPicPr>
          <p:cNvPr id="7" name="Picture 6"/>
          <p:cNvPicPr>
            <a:picLocks noChangeAspect="1"/>
          </p:cNvPicPr>
          <p:nvPr/>
        </p:nvPicPr>
        <p:blipFill>
          <a:blip r:embed="rId4"/>
          <a:stretch>
            <a:fillRect/>
          </a:stretch>
        </p:blipFill>
        <p:spPr>
          <a:xfrm>
            <a:off x="825804" y="3619817"/>
            <a:ext cx="3637332" cy="188861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0" y="-154235"/>
            <a:ext cx="10515600" cy="151645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a:t>
            </a:r>
            <a:r>
              <a:rPr lang="en-US" dirty="0" smtClean="0">
                <a:solidFill>
                  <a:srgbClr val="0B49CB"/>
                </a:solidFill>
                <a:latin typeface="Abadi"/>
              </a:rPr>
              <a:t>Sites; yellow color labeled</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605187" y="1659808"/>
            <a:ext cx="10852785" cy="4241318"/>
          </a:xfrm>
          <a:prstGeom prst="rect">
            <a:avLst/>
          </a:prstGeom>
        </p:spPr>
      </p:pic>
      <p:pic>
        <p:nvPicPr>
          <p:cNvPr id="4" name="Picture 3"/>
          <p:cNvPicPr>
            <a:picLocks noChangeAspect="1"/>
          </p:cNvPicPr>
          <p:nvPr/>
        </p:nvPicPr>
        <p:blipFill>
          <a:blip r:embed="rId4"/>
          <a:stretch>
            <a:fillRect/>
          </a:stretch>
        </p:blipFill>
        <p:spPr>
          <a:xfrm>
            <a:off x="5012674" y="2016781"/>
            <a:ext cx="6125379" cy="2751413"/>
          </a:xfrm>
          <a:prstGeom prst="rect">
            <a:avLst/>
          </a:prstGeom>
        </p:spPr>
      </p:pic>
      <p:pic>
        <p:nvPicPr>
          <p:cNvPr id="6" name="Picture 5"/>
          <p:cNvPicPr>
            <a:picLocks noChangeAspect="1"/>
          </p:cNvPicPr>
          <p:nvPr/>
        </p:nvPicPr>
        <p:blipFill>
          <a:blip r:embed="rId5"/>
          <a:stretch>
            <a:fillRect/>
          </a:stretch>
        </p:blipFill>
        <p:spPr>
          <a:xfrm>
            <a:off x="10201618" y="4567518"/>
            <a:ext cx="1063343" cy="99652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712721"/>
            <a:ext cx="6853662" cy="4974518"/>
          </a:xfrm>
          <a:prstGeom prst="rect">
            <a:avLst/>
          </a:prstGeom>
        </p:spPr>
        <p:txBody>
          <a:bodyPr lIns="91440" tIns="45720" rIns="91440" bIns="45720" anchor="t">
            <a:normAutofit fontScale="92500"/>
          </a:bodyPr>
          <a:lstStyle/>
          <a:p>
            <a:pPr marL="0" indent="0">
              <a:lnSpc>
                <a:spcPct val="100000"/>
              </a:lnSpc>
              <a:spcBef>
                <a:spcPts val="1400"/>
              </a:spcBef>
              <a:buNone/>
            </a:pPr>
            <a:r>
              <a:rPr lang="en-US" sz="2200" dirty="0" smtClean="0">
                <a:solidFill>
                  <a:schemeClr val="accent3">
                    <a:lumMod val="25000"/>
                  </a:schemeClr>
                </a:solidFill>
                <a:latin typeface="Abadi"/>
              </a:rPr>
              <a:t>The proximity </a:t>
            </a:r>
            <a:r>
              <a:rPr lang="en-US" sz="2200" dirty="0">
                <a:solidFill>
                  <a:schemeClr val="accent3">
                    <a:lumMod val="25000"/>
                  </a:schemeClr>
                </a:solidFill>
                <a:latin typeface="Abadi"/>
              </a:rPr>
              <a:t>of CCAFS SLC 40 to</a:t>
            </a:r>
          </a:p>
          <a:p>
            <a:pPr>
              <a:lnSpc>
                <a:spcPct val="100000"/>
              </a:lnSpc>
              <a:spcBef>
                <a:spcPts val="1400"/>
              </a:spcBef>
            </a:pPr>
            <a:r>
              <a:rPr lang="en-US" sz="2200" dirty="0">
                <a:solidFill>
                  <a:schemeClr val="accent3">
                    <a:lumMod val="25000"/>
                  </a:schemeClr>
                </a:solidFill>
                <a:latin typeface="Abadi"/>
              </a:rPr>
              <a:t>Highway: 0.6km</a:t>
            </a:r>
          </a:p>
          <a:p>
            <a:pPr>
              <a:lnSpc>
                <a:spcPct val="100000"/>
              </a:lnSpc>
              <a:spcBef>
                <a:spcPts val="1400"/>
              </a:spcBef>
            </a:pPr>
            <a:r>
              <a:rPr lang="en-US" sz="2200" dirty="0">
                <a:solidFill>
                  <a:schemeClr val="accent3">
                    <a:lumMod val="25000"/>
                  </a:schemeClr>
                </a:solidFill>
                <a:latin typeface="Abadi"/>
              </a:rPr>
              <a:t>Coastline:0.86km</a:t>
            </a:r>
          </a:p>
          <a:p>
            <a:pPr>
              <a:lnSpc>
                <a:spcPct val="100000"/>
              </a:lnSpc>
              <a:spcBef>
                <a:spcPts val="1400"/>
              </a:spcBef>
            </a:pPr>
            <a:r>
              <a:rPr lang="en-US" sz="2200" dirty="0">
                <a:solidFill>
                  <a:schemeClr val="accent3">
                    <a:lumMod val="25000"/>
                  </a:schemeClr>
                </a:solidFill>
                <a:latin typeface="Abadi"/>
              </a:rPr>
              <a:t>Railways: 1.3km</a:t>
            </a:r>
          </a:p>
          <a:p>
            <a:pPr>
              <a:lnSpc>
                <a:spcPct val="100000"/>
              </a:lnSpc>
              <a:spcBef>
                <a:spcPts val="1400"/>
              </a:spcBef>
            </a:pPr>
            <a:r>
              <a:rPr lang="en-US" sz="2200" dirty="0">
                <a:solidFill>
                  <a:schemeClr val="accent3">
                    <a:lumMod val="25000"/>
                  </a:schemeClr>
                </a:solidFill>
                <a:latin typeface="Abadi"/>
              </a:rPr>
              <a:t>City: 19.2km (Cape Canaveral city</a:t>
            </a:r>
            <a:r>
              <a:rPr lang="en-US" sz="2200" dirty="0" smtClean="0">
                <a:solidFill>
                  <a:schemeClr val="accent3">
                    <a:lumMod val="25000"/>
                  </a:schemeClr>
                </a:solidFill>
                <a:latin typeface="Abadi"/>
              </a:rPr>
              <a:t>)</a:t>
            </a:r>
            <a:endParaRPr lang="en-US" sz="2200" dirty="0">
              <a:solidFill>
                <a:schemeClr val="accent3">
                  <a:lumMod val="25000"/>
                </a:schemeClr>
              </a:solidFill>
              <a:latin typeface="Abadi"/>
            </a:endParaRPr>
          </a:p>
          <a:p>
            <a:pPr>
              <a:lnSpc>
                <a:spcPct val="100000"/>
              </a:lnSpc>
              <a:spcBef>
                <a:spcPts val="1400"/>
              </a:spcBef>
            </a:pPr>
            <a:endParaRPr lang="en-US" sz="2200" dirty="0" smtClean="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Overall, the findings suggest that launch sites are strategically located with good access to highways for transportation of equipment, close proximity to coastlines for safety, and relatively close to railways. The distance from populated cities is typically significant to ensure the safety of nearby communities.</a:t>
            </a:r>
            <a:endParaRPr lang="en-US" sz="2200" dirty="0">
              <a:solidFill>
                <a:schemeClr val="accent3">
                  <a:lumMod val="25000"/>
                </a:schemeClr>
              </a:solidFill>
              <a:latin typeface="Abadi"/>
            </a:endParaRPr>
          </a:p>
        </p:txBody>
      </p:sp>
      <p:sp>
        <p:nvSpPr>
          <p:cNvPr id="6" name="Title 1">
            <a:extLst>
              <a:ext uri="{FF2B5EF4-FFF2-40B4-BE49-F238E27FC236}">
                <a16:creationId xmlns:a16="http://schemas.microsoft.com/office/drawing/2014/main" id="{2E0ECA32-E146-40DA-85CD-9677244BC3EC}"/>
              </a:ext>
            </a:extLst>
          </p:cNvPr>
          <p:cNvSpPr txBox="1">
            <a:spLocks/>
          </p:cNvSpPr>
          <p:nvPr/>
        </p:nvSpPr>
        <p:spPr>
          <a:xfrm>
            <a:off x="560689" y="0"/>
            <a:ext cx="12240910" cy="151645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200" dirty="0" smtClean="0">
                <a:solidFill>
                  <a:srgbClr val="0B49CB"/>
                </a:solidFill>
                <a:latin typeface="Abadi"/>
              </a:rPr>
              <a:t>Distance between a CCAFS SLC 40 site to its proximities</a:t>
            </a:r>
            <a:endParaRPr lang="en-US" sz="3200" dirty="0">
              <a:solidFill>
                <a:srgbClr val="0B49CB"/>
              </a:solidFill>
              <a:latin typeface="Abadi"/>
            </a:endParaRPr>
          </a:p>
        </p:txBody>
      </p:sp>
      <p:pic>
        <p:nvPicPr>
          <p:cNvPr id="7" name="Picture 6"/>
          <p:cNvPicPr>
            <a:picLocks noChangeAspect="1"/>
          </p:cNvPicPr>
          <p:nvPr/>
        </p:nvPicPr>
        <p:blipFill>
          <a:blip r:embed="rId3"/>
          <a:stretch>
            <a:fillRect/>
          </a:stretch>
        </p:blipFill>
        <p:spPr>
          <a:xfrm>
            <a:off x="7910850" y="1712721"/>
            <a:ext cx="3949903" cy="398165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114069" y="5090117"/>
            <a:ext cx="9508726" cy="4351338"/>
          </a:xfrm>
          <a:prstGeom prst="rect">
            <a:avLst/>
          </a:prstGeom>
        </p:spPr>
        <p:txBody>
          <a:bodyPr lIns="91440" tIns="45720" rIns="91440" bIns="45720" anchor="t">
            <a:normAutofit/>
          </a:bodyPr>
          <a:lstStyle/>
          <a:p>
            <a:pPr>
              <a:lnSpc>
                <a:spcPct val="100000"/>
              </a:lnSpc>
              <a:spcBef>
                <a:spcPts val="1400"/>
              </a:spcBef>
            </a:pPr>
            <a:r>
              <a:rPr lang="en-US" sz="2200" dirty="0" smtClean="0">
                <a:solidFill>
                  <a:schemeClr val="accent3">
                    <a:lumMod val="25000"/>
                  </a:schemeClr>
                </a:solidFill>
                <a:latin typeface="Abadi"/>
              </a:rPr>
              <a:t>KSC LC 39 A had the maximum success with 41%.</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smtClean="0">
                <a:solidFill>
                  <a:srgbClr val="0B49CB"/>
                </a:solidFill>
                <a:latin typeface="Abadi"/>
              </a:rPr>
              <a:t>Plotly</a:t>
            </a:r>
            <a:r>
              <a:rPr lang="en-US" dirty="0" smtClean="0">
                <a:solidFill>
                  <a:srgbClr val="0B49CB"/>
                </a:solidFill>
                <a:latin typeface="Abadi"/>
              </a:rPr>
              <a:t> </a:t>
            </a:r>
            <a:r>
              <a:rPr lang="en-US" dirty="0" err="1" smtClean="0">
                <a:solidFill>
                  <a:srgbClr val="0B49CB"/>
                </a:solidFill>
                <a:latin typeface="Abadi"/>
              </a:rPr>
              <a:t>SpaceX</a:t>
            </a:r>
            <a:r>
              <a:rPr lang="en-US" dirty="0" smtClean="0">
                <a:solidFill>
                  <a:srgbClr val="0B49CB"/>
                </a:solidFill>
                <a:latin typeface="Abadi"/>
              </a:rPr>
              <a:t> launch Pie chart for success by site </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323553" y="1945340"/>
            <a:ext cx="11544893" cy="273699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805305"/>
            <a:ext cx="10961554" cy="40556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dirty="0" err="1">
                <a:solidFill>
                  <a:schemeClr val="tx1"/>
                </a:solidFill>
                <a:latin typeface="Abadi" panose="020B0604020104020204"/>
              </a:rPr>
              <a:t>SpaceX</a:t>
            </a:r>
            <a:r>
              <a:rPr lang="en-US" sz="2400" dirty="0">
                <a:solidFill>
                  <a:schemeClr val="tx1"/>
                </a:solidFill>
                <a:latin typeface="Abadi" panose="020B0604020104020204"/>
              </a:rPr>
              <a:t> advertises Falcon 9 rocket launches on its website, with a cost of 62 million dollars; other providers cost upward of 165 million dollars each, much of the savings is because </a:t>
            </a:r>
            <a:r>
              <a:rPr lang="en-US" sz="2400" dirty="0" err="1">
                <a:solidFill>
                  <a:schemeClr val="tx1"/>
                </a:solidFill>
                <a:latin typeface="Abadi" panose="020B0604020104020204"/>
              </a:rPr>
              <a:t>SpaceX</a:t>
            </a:r>
            <a:r>
              <a:rPr lang="en-US" sz="2400" dirty="0">
                <a:solidFill>
                  <a:schemeClr val="tx1"/>
                </a:solidFill>
                <a:latin typeface="Abadi" panose="020B0604020104020204"/>
              </a:rPr>
              <a:t> can reuse the first stage.</a:t>
            </a:r>
          </a:p>
          <a:p>
            <a:pPr marL="0" indent="0">
              <a:lnSpc>
                <a:spcPct val="100000"/>
              </a:lnSpc>
              <a:spcBef>
                <a:spcPts val="1400"/>
              </a:spcBef>
              <a:buNone/>
            </a:pPr>
            <a:r>
              <a:rPr lang="en-US" sz="2400" dirty="0">
                <a:solidFill>
                  <a:schemeClr val="tx1"/>
                </a:solidFill>
                <a:latin typeface="Abadi" panose="020B0604020104020204"/>
              </a:rPr>
              <a:t>This information can be used by company Space Y to bid against </a:t>
            </a:r>
            <a:r>
              <a:rPr lang="en-US" sz="2400" dirty="0" err="1">
                <a:solidFill>
                  <a:schemeClr val="tx1"/>
                </a:solidFill>
                <a:latin typeface="Abadi" panose="020B0604020104020204"/>
              </a:rPr>
              <a:t>SpaceX</a:t>
            </a:r>
            <a:r>
              <a:rPr lang="en-US" sz="2400" dirty="0">
                <a:solidFill>
                  <a:schemeClr val="tx1"/>
                </a:solidFill>
                <a:latin typeface="Abadi" panose="020B0604020104020204"/>
              </a:rPr>
              <a:t> for a rocket launch. </a:t>
            </a:r>
          </a:p>
          <a:p>
            <a:pPr marL="0" indent="0">
              <a:lnSpc>
                <a:spcPct val="100000"/>
              </a:lnSpc>
              <a:spcBef>
                <a:spcPts val="1400"/>
              </a:spcBef>
              <a:buNone/>
            </a:pPr>
            <a:r>
              <a:rPr lang="en-US" sz="2400" dirty="0">
                <a:solidFill>
                  <a:schemeClr val="tx1"/>
                </a:solidFill>
                <a:latin typeface="Abadi" panose="020B0604020104020204"/>
              </a:rPr>
              <a:t>In this project, I created a machine learning pipeline to predict if the first stage will land by extracting </a:t>
            </a:r>
            <a:r>
              <a:rPr lang="en-US" sz="2400" dirty="0" err="1">
                <a:solidFill>
                  <a:schemeClr val="tx1"/>
                </a:solidFill>
                <a:latin typeface="Abadi" panose="020B0604020104020204"/>
              </a:rPr>
              <a:t>SpaceX</a:t>
            </a:r>
            <a:r>
              <a:rPr lang="en-US" sz="2400" dirty="0">
                <a:solidFill>
                  <a:schemeClr val="tx1"/>
                </a:solidFill>
                <a:latin typeface="Abadi" panose="020B0604020104020204"/>
              </a:rPr>
              <a:t> launch details over the years.</a:t>
            </a:r>
          </a:p>
          <a:p>
            <a:pPr>
              <a:spcBef>
                <a:spcPts val="1400"/>
              </a:spcBef>
            </a:pPr>
            <a:endParaRPr lang="en-US" sz="24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931454" y="5261232"/>
            <a:ext cx="3871024" cy="4351338"/>
          </a:xfrm>
          <a:prstGeom prst="rect">
            <a:avLst/>
          </a:prstGeom>
        </p:spPr>
        <p:txBody>
          <a:bodyPr lIns="91440" tIns="45720" rIns="91440" bIns="45720" anchor="t">
            <a:normAutofit/>
          </a:bodyPr>
          <a:lstStyle/>
          <a:p>
            <a:pPr>
              <a:lnSpc>
                <a:spcPct val="100000"/>
              </a:lnSpc>
              <a:spcBef>
                <a:spcPts val="1400"/>
              </a:spcBef>
            </a:pPr>
            <a:r>
              <a:rPr lang="en-US" sz="2200" dirty="0" smtClean="0">
                <a:solidFill>
                  <a:schemeClr val="accent3">
                    <a:lumMod val="25000"/>
                  </a:schemeClr>
                </a:solidFill>
                <a:latin typeface="Abadi"/>
              </a:rPr>
              <a:t>Success: 76.9%</a:t>
            </a:r>
          </a:p>
          <a:p>
            <a:pPr>
              <a:lnSpc>
                <a:spcPct val="100000"/>
              </a:lnSpc>
              <a:spcBef>
                <a:spcPts val="1400"/>
              </a:spcBef>
            </a:pPr>
            <a:r>
              <a:rPr lang="en-US" sz="2200" dirty="0" smtClean="0">
                <a:solidFill>
                  <a:schemeClr val="accent3">
                    <a:lumMod val="25000"/>
                  </a:schemeClr>
                </a:solidFill>
                <a:latin typeface="Abadi"/>
              </a:rPr>
              <a:t>Failure: 23.1%</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Success ration for KSC LC 39A</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331568" y="1475753"/>
            <a:ext cx="11392485" cy="339742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Correlation between Payload and Success for All sites</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1271914" y="1572652"/>
            <a:ext cx="9511794" cy="3353109"/>
          </a:xfrm>
          <a:prstGeom prst="rect">
            <a:avLst/>
          </a:prstGeom>
        </p:spPr>
      </p:pic>
      <p:sp>
        <p:nvSpPr>
          <p:cNvPr id="4" name="TextBox 3"/>
          <p:cNvSpPr txBox="1"/>
          <p:nvPr/>
        </p:nvSpPr>
        <p:spPr>
          <a:xfrm>
            <a:off x="1340103" y="5410714"/>
            <a:ext cx="9709815" cy="923330"/>
          </a:xfrm>
          <a:prstGeom prst="rect">
            <a:avLst/>
          </a:prstGeom>
          <a:noFill/>
        </p:spPr>
        <p:txBody>
          <a:bodyPr wrap="square" rtlCol="0">
            <a:spAutoFit/>
          </a:bodyPr>
          <a:lstStyle/>
          <a:p>
            <a:r>
              <a:rPr lang="en-US" dirty="0"/>
              <a:t>By Booster Version </a:t>
            </a:r>
            <a:endParaRPr lang="en-US" dirty="0" smtClean="0"/>
          </a:p>
          <a:p>
            <a:r>
              <a:rPr lang="en-US" dirty="0" smtClean="0"/>
              <a:t>• </a:t>
            </a:r>
            <a:r>
              <a:rPr lang="en-US" dirty="0"/>
              <a:t>Payloads between 2,000 kg and 5,000 kg have the highest success rate </a:t>
            </a:r>
            <a:endParaRPr lang="en-US" dirty="0" smtClean="0"/>
          </a:p>
          <a:p>
            <a:r>
              <a:rPr lang="en-US" dirty="0" smtClean="0"/>
              <a:t>• </a:t>
            </a:r>
            <a:r>
              <a:rPr lang="en-US" dirty="0"/>
              <a:t>1 indicating successful outcome and 0 indicating an unsuccessful outcome</a:t>
            </a:r>
            <a:endParaRPr lang="en-IN" dirty="0"/>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2116811" y="3090815"/>
            <a:ext cx="7430763" cy="3544002"/>
          </a:xfrm>
          <a:prstGeom prst="rect">
            <a:avLst/>
          </a:prstGeom>
        </p:spPr>
      </p:pic>
      <p:sp>
        <p:nvSpPr>
          <p:cNvPr id="3" name="TextBox 2"/>
          <p:cNvSpPr txBox="1"/>
          <p:nvPr/>
        </p:nvSpPr>
        <p:spPr>
          <a:xfrm flipH="1">
            <a:off x="770008" y="1542324"/>
            <a:ext cx="11018039"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Abadi" panose="020B0604020104020204"/>
              </a:rPr>
              <a:t>All the models performed at about the same level and had the same scores and accuracy. This is likely due to the small dataset. The Decision Tree model slightly outperformed the rest when looking at .</a:t>
            </a:r>
            <a:r>
              <a:rPr lang="en-US" sz="2000" dirty="0" err="1">
                <a:latin typeface="Abadi" panose="020B0604020104020204"/>
              </a:rPr>
              <a:t>best_score</a:t>
            </a:r>
            <a:r>
              <a:rPr lang="en-US" sz="2000" dirty="0">
                <a:latin typeface="Abadi" panose="020B0604020104020204"/>
              </a:rPr>
              <a:t>_ </a:t>
            </a:r>
          </a:p>
          <a:p>
            <a:pPr marL="285750" indent="-285750">
              <a:buFont typeface="Arial" panose="020B0604020202020204" pitchFamily="34" charset="0"/>
              <a:buChar char="•"/>
            </a:pPr>
            <a:r>
              <a:rPr lang="en-US" sz="2000" dirty="0" err="1" smtClean="0">
                <a:latin typeface="Abadi" panose="020B0604020104020204"/>
              </a:rPr>
              <a:t>best_score</a:t>
            </a:r>
            <a:r>
              <a:rPr lang="en-US" sz="2000" dirty="0">
                <a:latin typeface="Abadi" panose="020B0604020104020204"/>
              </a:rPr>
              <a:t>_ is the average of all cv folds for a single combination of the </a:t>
            </a:r>
            <a:r>
              <a:rPr lang="en-US" sz="2000" dirty="0" smtClean="0">
                <a:latin typeface="Abadi" panose="020B0604020104020204"/>
              </a:rPr>
              <a:t>parameters.</a:t>
            </a:r>
            <a:endParaRPr lang="en-IN" sz="2000" dirty="0" smtClean="0">
              <a:latin typeface="Abadi" panose="020B0604020104020204"/>
            </a:endParaRPr>
          </a:p>
          <a:p>
            <a:endParaRPr lang="en-IN" sz="2000" dirty="0">
              <a:latin typeface="Abadi" panose="020B0604020104020204"/>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231647" cy="3811588"/>
          </a:xfrm>
          <a:prstGeom prst="rect">
            <a:avLst/>
          </a:prstGeom>
        </p:spPr>
        <p:txBody>
          <a:bodyPr>
            <a:normAutofit/>
          </a:bodyPr>
          <a:lstStyle/>
          <a:p>
            <a:pPr>
              <a:lnSpc>
                <a:spcPct val="100000"/>
              </a:lnSpc>
              <a:spcBef>
                <a:spcPts val="1400"/>
              </a:spcBef>
            </a:pPr>
            <a:r>
              <a:rPr lang="en-US" sz="2400" dirty="0"/>
              <a:t>All the confusion matrices were identical </a:t>
            </a:r>
          </a:p>
          <a:p>
            <a:pPr>
              <a:lnSpc>
                <a:spcPct val="100000"/>
              </a:lnSpc>
              <a:spcBef>
                <a:spcPts val="1400"/>
              </a:spcBef>
            </a:pPr>
            <a:r>
              <a:rPr lang="en-US" sz="2400" dirty="0" smtClean="0"/>
              <a:t> </a:t>
            </a:r>
            <a:r>
              <a:rPr lang="en-US" sz="2400" dirty="0"/>
              <a:t>The fact that there are false positives (Type 1 error) is not good</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5732914" y="1644967"/>
            <a:ext cx="5963715" cy="4636453"/>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953958" y="1674564"/>
            <a:ext cx="10147705" cy="4628946"/>
          </a:xfrm>
          <a:prstGeom prst="rect">
            <a:avLst/>
          </a:prstGeom>
        </p:spPr>
        <p:txBody>
          <a:bodyPr>
            <a:normAutofit fontScale="77500" lnSpcReduction="20000"/>
          </a:bodyPr>
          <a:lstStyle/>
          <a:p>
            <a:r>
              <a:rPr lang="en-US" dirty="0"/>
              <a:t>Model Performance: The test results indicate that the models exhibited similar performance, with a slight advantage in favor of the decision tree model.</a:t>
            </a:r>
          </a:p>
          <a:p>
            <a:r>
              <a:rPr lang="en-US" dirty="0"/>
              <a:t>Equator Proximity: Most of the launch sites are situated in close proximity to the equator, benefiting from the Earth's rotational speed, which reduces the cost of additional fuel and boosters.</a:t>
            </a:r>
          </a:p>
          <a:p>
            <a:r>
              <a:rPr lang="en-US" dirty="0"/>
              <a:t>Coastal Locations: All of the launch sites are positioned near the coast.</a:t>
            </a:r>
          </a:p>
          <a:p>
            <a:r>
              <a:rPr lang="en-US" dirty="0"/>
              <a:t>Launch Success Rate Improvement: Over time, the success rate of launches has demonstrated an increasing trend.</a:t>
            </a:r>
          </a:p>
          <a:p>
            <a:r>
              <a:rPr lang="en-US" dirty="0"/>
              <a:t>KSC LC-39A: KSC LC-39A stands out with the highest success rate among launch sites. It achieves a 100% success rate for launches with payloads under 5,500 kg.</a:t>
            </a:r>
          </a:p>
          <a:p>
            <a:r>
              <a:rPr lang="en-US" dirty="0"/>
              <a:t>Orbits: ES-L1, GEO, HEO, and SSO orbits have consistently achieved a 100% success rate.</a:t>
            </a:r>
          </a:p>
          <a:p>
            <a:r>
              <a:rPr lang="en-US" dirty="0"/>
              <a:t>Payload Mass Impact: Across all launch sites, there is a positive correlation between the payload mass (measured in kilograms) and the likelihood of mission success.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2" name="Picture 1"/>
          <p:cNvPicPr>
            <a:picLocks noChangeAspect="1"/>
          </p:cNvPicPr>
          <p:nvPr/>
        </p:nvPicPr>
        <p:blipFill>
          <a:blip r:embed="rId4"/>
          <a:stretch>
            <a:fillRect/>
          </a:stretch>
        </p:blipFill>
        <p:spPr>
          <a:xfrm>
            <a:off x="1416046" y="1674865"/>
            <a:ext cx="9223529" cy="4461529"/>
          </a:xfrm>
          <a:prstGeom prst="rect">
            <a:avLst/>
          </a:prstGeom>
        </p:spPr>
      </p:pic>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Data collected through </a:t>
            </a:r>
            <a:r>
              <a:rPr lang="en-US" sz="7600" dirty="0" err="1" smtClean="0">
                <a:solidFill>
                  <a:schemeClr val="bg2">
                    <a:lumMod val="50000"/>
                  </a:schemeClr>
                </a:solidFill>
                <a:latin typeface="Abadi"/>
              </a:rPr>
              <a:t>SpaceX</a:t>
            </a:r>
            <a:r>
              <a:rPr lang="en-US" sz="7600" dirty="0" smtClean="0">
                <a:solidFill>
                  <a:schemeClr val="bg2">
                    <a:lumMod val="50000"/>
                  </a:schemeClr>
                </a:solidFill>
                <a:latin typeface="Abadi"/>
              </a:rPr>
              <a:t> API and </a:t>
            </a:r>
            <a:r>
              <a:rPr lang="en-US" sz="7600" dirty="0" err="1" smtClean="0">
                <a:solidFill>
                  <a:schemeClr val="bg2">
                    <a:lumMod val="50000"/>
                  </a:schemeClr>
                </a:solidFill>
                <a:latin typeface="Abadi"/>
              </a:rPr>
              <a:t>webscraping</a:t>
            </a:r>
            <a:r>
              <a:rPr lang="en-US" sz="7600" dirty="0" smtClean="0">
                <a:solidFill>
                  <a:schemeClr val="bg2">
                    <a:lumMod val="50000"/>
                  </a:schemeClr>
                </a:solidFill>
                <a:latin typeface="Abadi"/>
              </a:rPr>
              <a:t>. </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smtClean="0">
                <a:solidFill>
                  <a:schemeClr val="bg2">
                    <a:lumMod val="50000"/>
                  </a:schemeClr>
                </a:solidFill>
                <a:latin typeface="Abadi"/>
              </a:rPr>
              <a:t>Cleaned the data, filled in missing values, and transformed training labels.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smtClean="0">
                <a:solidFill>
                  <a:schemeClr val="bg2">
                    <a:lumMod val="50000"/>
                  </a:schemeClr>
                </a:solidFill>
                <a:latin typeface="Abadi"/>
              </a:rPr>
              <a:t>Used various models to identify the best, </a:t>
            </a:r>
            <a:r>
              <a:rPr lang="en-US" sz="7600" dirty="0" err="1" smtClean="0">
                <a:solidFill>
                  <a:schemeClr val="bg2">
                    <a:lumMod val="50000"/>
                  </a:schemeClr>
                </a:solidFill>
                <a:latin typeface="Abadi"/>
              </a:rPr>
              <a:t>i.e</a:t>
            </a:r>
            <a:r>
              <a:rPr lang="en-US" sz="7600" dirty="0" smtClean="0">
                <a:solidFill>
                  <a:schemeClr val="bg2">
                    <a:lumMod val="50000"/>
                  </a:schemeClr>
                </a:solidFill>
                <a:latin typeface="Abadi"/>
              </a:rPr>
              <a:t>, Decision Tree Classifier.</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13183" y="1173794"/>
            <a:ext cx="2535049" cy="1071811"/>
          </a:xfrm>
          <a:prstGeom prst="rect">
            <a:avLst/>
          </a:prstGeom>
        </p:spPr>
        <p:txBody>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r>
              <a:rPr lang="en-US" dirty="0" err="1" smtClean="0"/>
              <a:t>Webscraping</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7" name="Content Placeholder 4">
            <a:extLst>
              <a:ext uri="{FF2B5EF4-FFF2-40B4-BE49-F238E27FC236}">
                <a16:creationId xmlns:a16="http://schemas.microsoft.com/office/drawing/2014/main" id="{1B07C49E-AFFC-EC46-8930-E4D428F5F943}"/>
              </a:ext>
            </a:extLst>
          </p:cNvPr>
          <p:cNvSpPr txBox="1">
            <a:spLocks/>
          </p:cNvSpPr>
          <p:nvPr/>
        </p:nvSpPr>
        <p:spPr>
          <a:xfrm>
            <a:off x="1197832" y="1173794"/>
            <a:ext cx="2535049" cy="107181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endParaRPr lang="en-US" sz="2200" dirty="0" smtClean="0">
              <a:solidFill>
                <a:schemeClr val="accent3">
                  <a:lumMod val="25000"/>
                </a:schemeClr>
              </a:solidFill>
              <a:latin typeface="Abadi" panose="020B0604020104020204" pitchFamily="34" charset="0"/>
            </a:endParaRPr>
          </a:p>
          <a:p>
            <a:pPr marL="0" indent="0">
              <a:buFont typeface="Arial" panose="020B0604020202020204" pitchFamily="34" charset="0"/>
              <a:buNone/>
            </a:pPr>
            <a:r>
              <a:rPr lang="en-US" dirty="0" err="1" smtClean="0"/>
              <a:t>SpaceX</a:t>
            </a:r>
            <a:r>
              <a:rPr lang="en-US" dirty="0" smtClean="0"/>
              <a:t> API</a:t>
            </a:r>
            <a:endParaRPr lang="en-US" dirty="0"/>
          </a:p>
        </p:txBody>
      </p:sp>
      <p:sp>
        <p:nvSpPr>
          <p:cNvPr id="2" name="Rounded Rectangle 1"/>
          <p:cNvSpPr/>
          <p:nvPr/>
        </p:nvSpPr>
        <p:spPr>
          <a:xfrm>
            <a:off x="991518" y="2527124"/>
            <a:ext cx="2434728" cy="958467"/>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ounded Rectangle 8"/>
          <p:cNvSpPr/>
          <p:nvPr/>
        </p:nvSpPr>
        <p:spPr>
          <a:xfrm>
            <a:off x="991518" y="3982534"/>
            <a:ext cx="2434728" cy="958467"/>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ounded Rectangle 9"/>
          <p:cNvSpPr/>
          <p:nvPr/>
        </p:nvSpPr>
        <p:spPr>
          <a:xfrm>
            <a:off x="991518" y="5402666"/>
            <a:ext cx="2434728" cy="958467"/>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ounded Rectangle 10"/>
          <p:cNvSpPr/>
          <p:nvPr/>
        </p:nvSpPr>
        <p:spPr>
          <a:xfrm>
            <a:off x="8213504" y="5504058"/>
            <a:ext cx="2434728" cy="958467"/>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ounded Rectangle 12"/>
          <p:cNvSpPr/>
          <p:nvPr/>
        </p:nvSpPr>
        <p:spPr>
          <a:xfrm>
            <a:off x="8109511" y="4042536"/>
            <a:ext cx="2434728" cy="958467"/>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ounded Rectangle 13"/>
          <p:cNvSpPr/>
          <p:nvPr/>
        </p:nvSpPr>
        <p:spPr>
          <a:xfrm>
            <a:off x="8109511" y="2434021"/>
            <a:ext cx="2434728" cy="958467"/>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p:cNvSpPr txBox="1"/>
          <p:nvPr/>
        </p:nvSpPr>
        <p:spPr>
          <a:xfrm>
            <a:off x="1143918" y="2664837"/>
            <a:ext cx="2183176" cy="646331"/>
          </a:xfrm>
          <a:prstGeom prst="rect">
            <a:avLst/>
          </a:prstGeom>
          <a:noFill/>
        </p:spPr>
        <p:txBody>
          <a:bodyPr wrap="square" rtlCol="0">
            <a:spAutoFit/>
          </a:bodyPr>
          <a:lstStyle/>
          <a:p>
            <a:r>
              <a:rPr lang="en-IN" dirty="0" smtClean="0"/>
              <a:t>Send request to </a:t>
            </a:r>
            <a:r>
              <a:rPr lang="en-IN" dirty="0" err="1" smtClean="0"/>
              <a:t>Spacex</a:t>
            </a:r>
            <a:r>
              <a:rPr lang="en-IN" dirty="0" smtClean="0"/>
              <a:t> API</a:t>
            </a:r>
            <a:endParaRPr lang="en-IN" dirty="0"/>
          </a:p>
        </p:txBody>
      </p:sp>
      <p:sp>
        <p:nvSpPr>
          <p:cNvPr id="16" name="TextBox 15"/>
          <p:cNvSpPr txBox="1"/>
          <p:nvPr/>
        </p:nvSpPr>
        <p:spPr>
          <a:xfrm>
            <a:off x="1243070" y="4277101"/>
            <a:ext cx="2183176" cy="369332"/>
          </a:xfrm>
          <a:prstGeom prst="rect">
            <a:avLst/>
          </a:prstGeom>
          <a:noFill/>
        </p:spPr>
        <p:txBody>
          <a:bodyPr wrap="square" rtlCol="0">
            <a:spAutoFit/>
          </a:bodyPr>
          <a:lstStyle/>
          <a:p>
            <a:r>
              <a:rPr lang="en-IN" dirty="0" smtClean="0"/>
              <a:t>Collect </a:t>
            </a:r>
            <a:r>
              <a:rPr lang="en-IN" dirty="0" err="1" smtClean="0"/>
              <a:t>json</a:t>
            </a:r>
            <a:r>
              <a:rPr lang="en-IN" dirty="0" smtClean="0"/>
              <a:t> file</a:t>
            </a:r>
            <a:endParaRPr lang="en-IN" dirty="0"/>
          </a:p>
        </p:txBody>
      </p:sp>
      <p:sp>
        <p:nvSpPr>
          <p:cNvPr id="17" name="TextBox 16"/>
          <p:cNvSpPr txBox="1"/>
          <p:nvPr/>
        </p:nvSpPr>
        <p:spPr>
          <a:xfrm>
            <a:off x="8406227" y="2527124"/>
            <a:ext cx="2183176" cy="923330"/>
          </a:xfrm>
          <a:prstGeom prst="rect">
            <a:avLst/>
          </a:prstGeom>
          <a:noFill/>
        </p:spPr>
        <p:txBody>
          <a:bodyPr wrap="square" rtlCol="0">
            <a:spAutoFit/>
          </a:bodyPr>
          <a:lstStyle/>
          <a:p>
            <a:r>
              <a:rPr lang="en-IN" dirty="0" smtClean="0"/>
              <a:t>Web scrap falcon 9 launch records with Beautiful soup</a:t>
            </a:r>
            <a:endParaRPr lang="en-IN" dirty="0"/>
          </a:p>
        </p:txBody>
      </p:sp>
      <p:sp>
        <p:nvSpPr>
          <p:cNvPr id="19" name="TextBox 18"/>
          <p:cNvSpPr txBox="1"/>
          <p:nvPr/>
        </p:nvSpPr>
        <p:spPr>
          <a:xfrm>
            <a:off x="1197832" y="5580061"/>
            <a:ext cx="2183176" cy="646331"/>
          </a:xfrm>
          <a:prstGeom prst="rect">
            <a:avLst/>
          </a:prstGeom>
          <a:noFill/>
        </p:spPr>
        <p:txBody>
          <a:bodyPr wrap="square" rtlCol="0">
            <a:spAutoFit/>
          </a:bodyPr>
          <a:lstStyle/>
          <a:p>
            <a:r>
              <a:rPr lang="en-IN" dirty="0" smtClean="0"/>
              <a:t>Convert to pandas </a:t>
            </a:r>
            <a:r>
              <a:rPr lang="en-IN" dirty="0" err="1" smtClean="0"/>
              <a:t>dataframe</a:t>
            </a:r>
            <a:endParaRPr lang="en-IN" dirty="0"/>
          </a:p>
        </p:txBody>
      </p:sp>
      <p:sp>
        <p:nvSpPr>
          <p:cNvPr id="20" name="TextBox 19"/>
          <p:cNvSpPr txBox="1"/>
          <p:nvPr/>
        </p:nvSpPr>
        <p:spPr>
          <a:xfrm>
            <a:off x="8289119" y="4079557"/>
            <a:ext cx="2183176" cy="1200329"/>
          </a:xfrm>
          <a:prstGeom prst="rect">
            <a:avLst/>
          </a:prstGeom>
          <a:noFill/>
        </p:spPr>
        <p:txBody>
          <a:bodyPr wrap="square" rtlCol="0">
            <a:spAutoFit/>
          </a:bodyPr>
          <a:lstStyle/>
          <a:p>
            <a:r>
              <a:rPr lang="en-US" dirty="0"/>
              <a:t>Extract a Falcon 9 launch records HTML table from Wikipedia</a:t>
            </a:r>
          </a:p>
          <a:p>
            <a:endParaRPr lang="en-IN" dirty="0"/>
          </a:p>
        </p:txBody>
      </p:sp>
      <p:sp>
        <p:nvSpPr>
          <p:cNvPr id="21" name="TextBox 20"/>
          <p:cNvSpPr txBox="1"/>
          <p:nvPr/>
        </p:nvSpPr>
        <p:spPr>
          <a:xfrm>
            <a:off x="8405057" y="5568130"/>
            <a:ext cx="2183176" cy="1200329"/>
          </a:xfrm>
          <a:prstGeom prst="rect">
            <a:avLst/>
          </a:prstGeom>
          <a:noFill/>
        </p:spPr>
        <p:txBody>
          <a:bodyPr wrap="square" rtlCol="0">
            <a:spAutoFit/>
          </a:bodyPr>
          <a:lstStyle/>
          <a:p>
            <a:r>
              <a:rPr lang="en-US" dirty="0"/>
              <a:t>Parse the table and convert it into a Pandas data frame</a:t>
            </a:r>
          </a:p>
          <a:p>
            <a:endParaRPr lang="en-IN" dirty="0"/>
          </a:p>
        </p:txBody>
      </p:sp>
      <p:cxnSp>
        <p:nvCxnSpPr>
          <p:cNvPr id="25" name="Straight Arrow Connector 24"/>
          <p:cNvCxnSpPr>
            <a:stCxn id="2" idx="2"/>
          </p:cNvCxnSpPr>
          <p:nvPr/>
        </p:nvCxnSpPr>
        <p:spPr>
          <a:xfrm>
            <a:off x="2208882" y="3485591"/>
            <a:ext cx="0" cy="3372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9432704" y="5126238"/>
            <a:ext cx="0" cy="3372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9391724" y="3546184"/>
            <a:ext cx="0" cy="3372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2113402" y="5001003"/>
            <a:ext cx="0" cy="3372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r>
              <a:rPr lang="en-US" dirty="0" smtClean="0"/>
              <a:t>GitHub repository link:</a:t>
            </a:r>
          </a:p>
          <a:p>
            <a:endParaRPr lang="en-US" dirty="0" smtClean="0"/>
          </a:p>
          <a:p>
            <a:r>
              <a:rPr lang="en-US" dirty="0">
                <a:hlinkClick r:id="rId3"/>
              </a:rPr>
              <a:t>https://</a:t>
            </a:r>
            <a:r>
              <a:rPr lang="en-US" dirty="0" smtClean="0">
                <a:hlinkClick r:id="rId3"/>
              </a:rPr>
              <a:t>github.com/DjangoMustang/Falcon9/blob/main/Data%20Collection%20API.ipynb?short_path=2778005</a:t>
            </a:r>
            <a:endParaRPr lang="en-US" dirty="0" smtClean="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p:cNvPicPr>
            <a:picLocks noChangeAspect="1"/>
          </p:cNvPicPr>
          <p:nvPr/>
        </p:nvPicPr>
        <p:blipFill>
          <a:blip r:embed="rId4"/>
          <a:stretch>
            <a:fillRect/>
          </a:stretch>
        </p:blipFill>
        <p:spPr>
          <a:xfrm>
            <a:off x="7414425" y="1912335"/>
            <a:ext cx="2452673" cy="3966779"/>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2243575"/>
            <a:ext cx="3932238" cy="3811587"/>
          </a:xfrm>
          <a:prstGeom prst="rect">
            <a:avLst/>
          </a:prstGeom>
        </p:spPr>
        <p:txBody>
          <a:bodyPr lIns="91440" tIns="45720" rIns="91440" bIns="45720" anchor="t">
            <a:no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GitHub repository link:</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a:t>
            </a:r>
            <a:r>
              <a:rPr lang="en-US" sz="2200" dirty="0" smtClean="0">
                <a:solidFill>
                  <a:schemeClr val="accent3">
                    <a:lumMod val="25000"/>
                  </a:schemeClr>
                </a:solidFill>
                <a:latin typeface="Abadi" panose="020B0604020104020204" pitchFamily="34" charset="0"/>
                <a:hlinkClick r:id="rId3"/>
              </a:rPr>
              <a:t>github.com/DjangoMustang/Falcon9/blob/main/Data%20Wrangling.ipynb?short_path=baec9f4</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dirty="0">
              <a:cs typeface="Calibri"/>
            </a:endParaRPr>
          </a:p>
        </p:txBody>
      </p:sp>
      <p:pic>
        <p:nvPicPr>
          <p:cNvPr id="5" name="Picture 4"/>
          <p:cNvPicPr>
            <a:picLocks noChangeAspect="1"/>
          </p:cNvPicPr>
          <p:nvPr/>
        </p:nvPicPr>
        <p:blipFill>
          <a:blip r:embed="rId4"/>
          <a:stretch>
            <a:fillRect/>
          </a:stretch>
        </p:blipFill>
        <p:spPr>
          <a:xfrm>
            <a:off x="7418932" y="1911337"/>
            <a:ext cx="2591680" cy="3968776"/>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919</TotalTime>
  <Words>1282</Words>
  <Application>Microsoft Office PowerPoint</Application>
  <PresentationFormat>Widescreen</PresentationFormat>
  <Paragraphs>223</Paragraphs>
  <Slides>47</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Abadi</vt:lpstr>
      <vt:lpstr>-apple-system</vt:lpstr>
      <vt:lpstr>Arial</vt:lpstr>
      <vt:lpstr>Calibri</vt:lpstr>
      <vt:lpstr>Calibri Light</vt:lpstr>
      <vt:lpstr>IBM Plex Mono SemiBold</vt:lpstr>
      <vt:lpstr>SF Pro</vt:lpstr>
      <vt:lpstr>var(--jp-code-font-family)</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SIDDHI SHRIVASTAVA</cp:lastModifiedBy>
  <cp:revision>223</cp:revision>
  <dcterms:created xsi:type="dcterms:W3CDTF">2021-04-29T18:58:34Z</dcterms:created>
  <dcterms:modified xsi:type="dcterms:W3CDTF">2023-10-16T21:18:53Z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